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2" r:id="rId2"/>
    <p:sldId id="265" r:id="rId3"/>
    <p:sldId id="263" r:id="rId4"/>
    <p:sldId id="264" r:id="rId5"/>
    <p:sldId id="258" r:id="rId6"/>
    <p:sldId id="256" r:id="rId7"/>
    <p:sldId id="257" r:id="rId8"/>
    <p:sldId id="261" r:id="rId9"/>
    <p:sldId id="259" r:id="rId10"/>
    <p:sldId id="260" r:id="rId11"/>
  </p:sldIdLst>
  <p:sldSz cx="9144000" cy="6858000" type="screen4x3"/>
  <p:notesSz cx="6858000" cy="99456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7167" autoAdjust="0"/>
  </p:normalViewPr>
  <p:slideViewPr>
    <p:cSldViewPr>
      <p:cViewPr>
        <p:scale>
          <a:sx n="100" d="100"/>
          <a:sy n="100" d="100"/>
        </p:scale>
        <p:origin x="-284" y="11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A3A0EF59-6807-402A-BDEA-5984C2340020}" type="datetimeFigureOut">
              <a:rPr lang="it-IT" smtClean="0"/>
              <a:pPr/>
              <a:t>05/09/2017</a:t>
            </a:fld>
            <a:endParaRPr lang="it-IT"/>
          </a:p>
        </p:txBody>
      </p:sp>
      <p:sp>
        <p:nvSpPr>
          <p:cNvPr id="4" name="Segnaposto piè di pagina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4338BA83-A9FF-4D14-8234-B5EE1BE0CCBF}" type="slidenum">
              <a:rPr lang="it-IT" smtClean="0"/>
              <a:pPr/>
              <a:t>‹N›</a:t>
            </a:fld>
            <a:endParaRPr lang="it-IT"/>
          </a:p>
        </p:txBody>
      </p:sp>
    </p:spTree>
    <p:extLst>
      <p:ext uri="{BB962C8B-B14F-4D97-AF65-F5344CB8AC3E}">
        <p14:creationId xmlns:p14="http://schemas.microsoft.com/office/powerpoint/2010/main" xmlns="" val="309505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41373846-945F-4EBC-A7DD-FB6DE99E6286}" type="datetimeFigureOut">
              <a:rPr lang="it-IT" smtClean="0"/>
              <a:pPr/>
              <a:t>05/09/2017</a:t>
            </a:fld>
            <a:endParaRPr lang="en-GB"/>
          </a:p>
        </p:txBody>
      </p:sp>
      <p:sp>
        <p:nvSpPr>
          <p:cNvPr id="4" name="Segnaposto immagine diapositiva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A0E55021-F453-415B-A1CA-9F4AA99F0564}" type="slidenum">
              <a:rPr lang="en-GB" smtClean="0"/>
              <a:pPr/>
              <a:t>‹N›</a:t>
            </a:fld>
            <a:endParaRPr lang="en-GB"/>
          </a:p>
        </p:txBody>
      </p:sp>
    </p:spTree>
    <p:extLst>
      <p:ext uri="{BB962C8B-B14F-4D97-AF65-F5344CB8AC3E}">
        <p14:creationId xmlns:p14="http://schemas.microsoft.com/office/powerpoint/2010/main" xmlns="" val="53534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err="1" smtClean="0"/>
              <a:t>Approfondire</a:t>
            </a:r>
            <a:r>
              <a:rPr lang="en-GB" baseline="0" dirty="0" smtClean="0"/>
              <a:t> la </a:t>
            </a:r>
            <a:r>
              <a:rPr lang="en-GB" baseline="0" dirty="0" err="1" smtClean="0"/>
              <a:t>questione</a:t>
            </a:r>
            <a:r>
              <a:rPr lang="en-GB" baseline="0" dirty="0" smtClean="0"/>
              <a:t> </a:t>
            </a:r>
            <a:r>
              <a:rPr lang="en-GB" baseline="0" dirty="0" err="1" smtClean="0"/>
              <a:t>della</a:t>
            </a:r>
            <a:r>
              <a:rPr lang="en-GB" baseline="0" dirty="0" smtClean="0"/>
              <a:t> </a:t>
            </a:r>
            <a:r>
              <a:rPr lang="en-GB" baseline="0" dirty="0" err="1" smtClean="0"/>
              <a:t>corsa</a:t>
            </a:r>
            <a:r>
              <a:rPr lang="en-GB" baseline="0" dirty="0" smtClean="0"/>
              <a:t>!</a:t>
            </a:r>
          </a:p>
          <a:p>
            <a:endParaRPr lang="en-GB" dirty="0"/>
          </a:p>
        </p:txBody>
      </p:sp>
      <p:sp>
        <p:nvSpPr>
          <p:cNvPr id="4" name="Segnaposto numero diapositiva 3"/>
          <p:cNvSpPr>
            <a:spLocks noGrp="1"/>
          </p:cNvSpPr>
          <p:nvPr>
            <p:ph type="sldNum" sz="quarter" idx="10"/>
          </p:nvPr>
        </p:nvSpPr>
        <p:spPr/>
        <p:txBody>
          <a:bodyPr/>
          <a:lstStyle/>
          <a:p>
            <a:fld id="{A0E55021-F453-415B-A1CA-9F4AA99F0564}" type="slidenum">
              <a:rPr lang="en-GB" smtClean="0"/>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A0E55021-F453-415B-A1CA-9F4AA99F0564}" type="slidenum">
              <a:rPr lang="en-GB" smtClean="0"/>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73EDB2DF-287A-49FA-981B-9D73AA768536}" type="datetime1">
              <a:rPr lang="it-IT" smtClean="0"/>
              <a:pPr/>
              <a:t>05/09/2017</a:t>
            </a:fld>
            <a:endParaRPr lang="en-GB"/>
          </a:p>
        </p:txBody>
      </p:sp>
      <p:sp>
        <p:nvSpPr>
          <p:cNvPr id="5" name="Segnaposto piè di pagina 4"/>
          <p:cNvSpPr>
            <a:spLocks noGrp="1"/>
          </p:cNvSpPr>
          <p:nvPr>
            <p:ph type="ftr" sz="quarter" idx="11"/>
          </p:nvPr>
        </p:nvSpPr>
        <p:spPr/>
        <p:txBody>
          <a:bodyPr/>
          <a:lstStyle/>
          <a:p>
            <a:r>
              <a:rPr lang="it-IT" smtClean="0"/>
              <a:t>(ASD Villa Guidini) a cura di Busato G., Moretto G., Zugno R.</a:t>
            </a:r>
            <a:endParaRPr lang="en-GB"/>
          </a:p>
        </p:txBody>
      </p:sp>
      <p:sp>
        <p:nvSpPr>
          <p:cNvPr id="6" name="Segnaposto numero diapositiva 5"/>
          <p:cNvSpPr>
            <a:spLocks noGrp="1"/>
          </p:cNvSpPr>
          <p:nvPr>
            <p:ph type="sldNum" sz="quarter" idx="12"/>
          </p:nvPr>
        </p:nvSpPr>
        <p:spPr/>
        <p:txBody>
          <a:bodyPr/>
          <a:lstStyle/>
          <a:p>
            <a:fld id="{A39F3D72-BCE1-4FBA-A839-8FB4D8ADE4A2}" type="slidenum">
              <a:rPr lang="en-GB" smtClean="0"/>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677DF0B-9976-4AF1-9972-659BF7DEA0EE}" type="datetime1">
              <a:rPr lang="it-IT" smtClean="0"/>
              <a:pPr/>
              <a:t>05/09/2017</a:t>
            </a:fld>
            <a:endParaRPr lang="en-GB"/>
          </a:p>
        </p:txBody>
      </p:sp>
      <p:sp>
        <p:nvSpPr>
          <p:cNvPr id="5" name="Segnaposto piè di pagina 4"/>
          <p:cNvSpPr>
            <a:spLocks noGrp="1"/>
          </p:cNvSpPr>
          <p:nvPr>
            <p:ph type="ftr" sz="quarter" idx="11"/>
          </p:nvPr>
        </p:nvSpPr>
        <p:spPr/>
        <p:txBody>
          <a:bodyPr/>
          <a:lstStyle/>
          <a:p>
            <a:r>
              <a:rPr lang="it-IT" smtClean="0"/>
              <a:t>(ASD Villa Guidini) a cura di Busato G., Moretto G., Zugno R.</a:t>
            </a:r>
            <a:endParaRPr lang="en-GB"/>
          </a:p>
        </p:txBody>
      </p:sp>
      <p:sp>
        <p:nvSpPr>
          <p:cNvPr id="6" name="Segnaposto numero diapositiva 5"/>
          <p:cNvSpPr>
            <a:spLocks noGrp="1"/>
          </p:cNvSpPr>
          <p:nvPr>
            <p:ph type="sldNum" sz="quarter" idx="12"/>
          </p:nvPr>
        </p:nvSpPr>
        <p:spPr/>
        <p:txBody>
          <a:bodyPr/>
          <a:lstStyle/>
          <a:p>
            <a:fld id="{A39F3D72-BCE1-4FBA-A839-8FB4D8ADE4A2}"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DFB37356-8207-4FE9-9735-654B92BA208D}" type="datetime1">
              <a:rPr lang="it-IT" smtClean="0"/>
              <a:pPr/>
              <a:t>05/09/2017</a:t>
            </a:fld>
            <a:endParaRPr lang="en-GB"/>
          </a:p>
        </p:txBody>
      </p:sp>
      <p:sp>
        <p:nvSpPr>
          <p:cNvPr id="5" name="Segnaposto piè di pagina 4"/>
          <p:cNvSpPr>
            <a:spLocks noGrp="1"/>
          </p:cNvSpPr>
          <p:nvPr>
            <p:ph type="ftr" sz="quarter" idx="11"/>
          </p:nvPr>
        </p:nvSpPr>
        <p:spPr/>
        <p:txBody>
          <a:bodyPr/>
          <a:lstStyle/>
          <a:p>
            <a:r>
              <a:rPr lang="it-IT" smtClean="0"/>
              <a:t>(ASD Villa Guidini) a cura di Busato G., Moretto G., Zugno R.</a:t>
            </a:r>
            <a:endParaRPr lang="en-GB"/>
          </a:p>
        </p:txBody>
      </p:sp>
      <p:sp>
        <p:nvSpPr>
          <p:cNvPr id="6" name="Segnaposto numero diapositiva 5"/>
          <p:cNvSpPr>
            <a:spLocks noGrp="1"/>
          </p:cNvSpPr>
          <p:nvPr>
            <p:ph type="sldNum" sz="quarter" idx="12"/>
          </p:nvPr>
        </p:nvSpPr>
        <p:spPr/>
        <p:txBody>
          <a:bodyPr/>
          <a:lstStyle/>
          <a:p>
            <a:fld id="{A39F3D72-BCE1-4FBA-A839-8FB4D8ADE4A2}" type="slidenum">
              <a:rPr lang="en-GB" smtClean="0"/>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386C7103-B0AD-4FD4-91AA-A76CA1BF7614}" type="datetime1">
              <a:rPr lang="it-IT" smtClean="0"/>
              <a:pPr/>
              <a:t>05/09/2017</a:t>
            </a:fld>
            <a:endParaRPr lang="en-GB"/>
          </a:p>
        </p:txBody>
      </p:sp>
      <p:sp>
        <p:nvSpPr>
          <p:cNvPr id="5" name="Segnaposto piè di pagina 4"/>
          <p:cNvSpPr>
            <a:spLocks noGrp="1"/>
          </p:cNvSpPr>
          <p:nvPr>
            <p:ph type="ftr" sz="quarter" idx="11"/>
          </p:nvPr>
        </p:nvSpPr>
        <p:spPr/>
        <p:txBody>
          <a:bodyPr/>
          <a:lstStyle/>
          <a:p>
            <a:r>
              <a:rPr lang="it-IT" smtClean="0"/>
              <a:t>(ASD Villa Guidini) a cura di Busato G., Moretto G., Zugno R.</a:t>
            </a:r>
            <a:endParaRPr lang="en-GB"/>
          </a:p>
        </p:txBody>
      </p:sp>
      <p:sp>
        <p:nvSpPr>
          <p:cNvPr id="6" name="Segnaposto numero diapositiva 5"/>
          <p:cNvSpPr>
            <a:spLocks noGrp="1"/>
          </p:cNvSpPr>
          <p:nvPr>
            <p:ph type="sldNum" sz="quarter" idx="12"/>
          </p:nvPr>
        </p:nvSpPr>
        <p:spPr/>
        <p:txBody>
          <a:bodyPr/>
          <a:lstStyle/>
          <a:p>
            <a:fld id="{A39F3D72-BCE1-4FBA-A839-8FB4D8ADE4A2}"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4C0C5AB-3775-4C2D-AAD0-A09CFC736621}" type="datetime1">
              <a:rPr lang="it-IT" smtClean="0"/>
              <a:pPr/>
              <a:t>05/09/2017</a:t>
            </a:fld>
            <a:endParaRPr lang="en-GB"/>
          </a:p>
        </p:txBody>
      </p:sp>
      <p:sp>
        <p:nvSpPr>
          <p:cNvPr id="5" name="Segnaposto piè di pagina 4"/>
          <p:cNvSpPr>
            <a:spLocks noGrp="1"/>
          </p:cNvSpPr>
          <p:nvPr>
            <p:ph type="ftr" sz="quarter" idx="11"/>
          </p:nvPr>
        </p:nvSpPr>
        <p:spPr/>
        <p:txBody>
          <a:bodyPr/>
          <a:lstStyle/>
          <a:p>
            <a:r>
              <a:rPr lang="it-IT" smtClean="0"/>
              <a:t>(ASD Villa Guidini) a cura di Busato G., Moretto G., Zugno R.</a:t>
            </a:r>
            <a:endParaRPr lang="en-GB"/>
          </a:p>
        </p:txBody>
      </p:sp>
      <p:sp>
        <p:nvSpPr>
          <p:cNvPr id="6" name="Segnaposto numero diapositiva 5"/>
          <p:cNvSpPr>
            <a:spLocks noGrp="1"/>
          </p:cNvSpPr>
          <p:nvPr>
            <p:ph type="sldNum" sz="quarter" idx="12"/>
          </p:nvPr>
        </p:nvSpPr>
        <p:spPr/>
        <p:txBody>
          <a:bodyPr/>
          <a:lstStyle/>
          <a:p>
            <a:fld id="{A39F3D72-BCE1-4FBA-A839-8FB4D8ADE4A2}" type="slidenum">
              <a:rPr lang="en-GB" smtClean="0"/>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568D2BEC-9680-4E04-A897-5B0C97910A35}" type="datetime1">
              <a:rPr lang="it-IT" smtClean="0"/>
              <a:pPr/>
              <a:t>05/09/2017</a:t>
            </a:fld>
            <a:endParaRPr lang="en-GB"/>
          </a:p>
        </p:txBody>
      </p:sp>
      <p:sp>
        <p:nvSpPr>
          <p:cNvPr id="6" name="Segnaposto piè di pagina 5"/>
          <p:cNvSpPr>
            <a:spLocks noGrp="1"/>
          </p:cNvSpPr>
          <p:nvPr>
            <p:ph type="ftr" sz="quarter" idx="11"/>
          </p:nvPr>
        </p:nvSpPr>
        <p:spPr/>
        <p:txBody>
          <a:bodyPr/>
          <a:lstStyle/>
          <a:p>
            <a:r>
              <a:rPr lang="it-IT" smtClean="0"/>
              <a:t>(ASD Villa Guidini) a cura di Busato G., Moretto G., Zugno R.</a:t>
            </a:r>
            <a:endParaRPr lang="en-GB"/>
          </a:p>
        </p:txBody>
      </p:sp>
      <p:sp>
        <p:nvSpPr>
          <p:cNvPr id="7" name="Segnaposto numero diapositiva 6"/>
          <p:cNvSpPr>
            <a:spLocks noGrp="1"/>
          </p:cNvSpPr>
          <p:nvPr>
            <p:ph type="sldNum" sz="quarter" idx="12"/>
          </p:nvPr>
        </p:nvSpPr>
        <p:spPr/>
        <p:txBody>
          <a:bodyPr/>
          <a:lstStyle/>
          <a:p>
            <a:fld id="{A39F3D72-BCE1-4FBA-A839-8FB4D8ADE4A2}"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7AB53630-A9C7-40BC-94ED-9EA7A958345F}" type="datetime1">
              <a:rPr lang="it-IT" smtClean="0"/>
              <a:pPr/>
              <a:t>05/09/2017</a:t>
            </a:fld>
            <a:endParaRPr lang="en-GB"/>
          </a:p>
        </p:txBody>
      </p:sp>
      <p:sp>
        <p:nvSpPr>
          <p:cNvPr id="8" name="Segnaposto piè di pagina 7"/>
          <p:cNvSpPr>
            <a:spLocks noGrp="1"/>
          </p:cNvSpPr>
          <p:nvPr>
            <p:ph type="ftr" sz="quarter" idx="11"/>
          </p:nvPr>
        </p:nvSpPr>
        <p:spPr/>
        <p:txBody>
          <a:bodyPr/>
          <a:lstStyle/>
          <a:p>
            <a:r>
              <a:rPr lang="it-IT" smtClean="0"/>
              <a:t>(ASD Villa Guidini) a cura di Busato G., Moretto G., Zugno R.</a:t>
            </a:r>
            <a:endParaRPr lang="en-GB"/>
          </a:p>
        </p:txBody>
      </p:sp>
      <p:sp>
        <p:nvSpPr>
          <p:cNvPr id="9" name="Segnaposto numero diapositiva 8"/>
          <p:cNvSpPr>
            <a:spLocks noGrp="1"/>
          </p:cNvSpPr>
          <p:nvPr>
            <p:ph type="sldNum" sz="quarter" idx="12"/>
          </p:nvPr>
        </p:nvSpPr>
        <p:spPr/>
        <p:txBody>
          <a:bodyPr/>
          <a:lstStyle/>
          <a:p>
            <a:fld id="{A39F3D72-BCE1-4FBA-A839-8FB4D8ADE4A2}"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8192AF56-01D5-491D-B981-4967D723C21F}" type="datetime1">
              <a:rPr lang="it-IT" smtClean="0"/>
              <a:pPr/>
              <a:t>05/09/2017</a:t>
            </a:fld>
            <a:endParaRPr lang="en-GB"/>
          </a:p>
        </p:txBody>
      </p:sp>
      <p:sp>
        <p:nvSpPr>
          <p:cNvPr id="4" name="Segnaposto piè di pagina 3"/>
          <p:cNvSpPr>
            <a:spLocks noGrp="1"/>
          </p:cNvSpPr>
          <p:nvPr>
            <p:ph type="ftr" sz="quarter" idx="11"/>
          </p:nvPr>
        </p:nvSpPr>
        <p:spPr/>
        <p:txBody>
          <a:bodyPr/>
          <a:lstStyle/>
          <a:p>
            <a:r>
              <a:rPr lang="it-IT" smtClean="0"/>
              <a:t>(ASD Villa Guidini) a cura di Busato G., Moretto G., Zugno R.</a:t>
            </a:r>
            <a:endParaRPr lang="en-GB"/>
          </a:p>
        </p:txBody>
      </p:sp>
      <p:sp>
        <p:nvSpPr>
          <p:cNvPr id="5" name="Segnaposto numero diapositiva 4"/>
          <p:cNvSpPr>
            <a:spLocks noGrp="1"/>
          </p:cNvSpPr>
          <p:nvPr>
            <p:ph type="sldNum" sz="quarter" idx="12"/>
          </p:nvPr>
        </p:nvSpPr>
        <p:spPr/>
        <p:txBody>
          <a:bodyPr/>
          <a:lstStyle/>
          <a:p>
            <a:fld id="{A39F3D72-BCE1-4FBA-A839-8FB4D8ADE4A2}"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340F9D1-33A5-4CCE-A425-7883F68CEAB1}" type="datetime1">
              <a:rPr lang="it-IT" smtClean="0"/>
              <a:pPr/>
              <a:t>05/09/2017</a:t>
            </a:fld>
            <a:endParaRPr lang="en-GB"/>
          </a:p>
        </p:txBody>
      </p:sp>
      <p:sp>
        <p:nvSpPr>
          <p:cNvPr id="3" name="Segnaposto piè di pagina 2"/>
          <p:cNvSpPr>
            <a:spLocks noGrp="1"/>
          </p:cNvSpPr>
          <p:nvPr>
            <p:ph type="ftr" sz="quarter" idx="11"/>
          </p:nvPr>
        </p:nvSpPr>
        <p:spPr/>
        <p:txBody>
          <a:bodyPr/>
          <a:lstStyle/>
          <a:p>
            <a:r>
              <a:rPr lang="it-IT" smtClean="0"/>
              <a:t>(ASD Villa Guidini) a cura di Busato G., Moretto G., Zugno R.</a:t>
            </a:r>
            <a:endParaRPr lang="en-GB"/>
          </a:p>
        </p:txBody>
      </p:sp>
      <p:sp>
        <p:nvSpPr>
          <p:cNvPr id="4" name="Segnaposto numero diapositiva 3"/>
          <p:cNvSpPr>
            <a:spLocks noGrp="1"/>
          </p:cNvSpPr>
          <p:nvPr>
            <p:ph type="sldNum" sz="quarter" idx="12"/>
          </p:nvPr>
        </p:nvSpPr>
        <p:spPr/>
        <p:txBody>
          <a:bodyPr/>
          <a:lstStyle/>
          <a:p>
            <a:fld id="{A39F3D72-BCE1-4FBA-A839-8FB4D8ADE4A2}"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E43C7CD-4070-46E1-8386-0CF911181C79}" type="datetime1">
              <a:rPr lang="it-IT" smtClean="0"/>
              <a:pPr/>
              <a:t>05/09/2017</a:t>
            </a:fld>
            <a:endParaRPr lang="en-GB"/>
          </a:p>
        </p:txBody>
      </p:sp>
      <p:sp>
        <p:nvSpPr>
          <p:cNvPr id="6" name="Segnaposto piè di pagina 5"/>
          <p:cNvSpPr>
            <a:spLocks noGrp="1"/>
          </p:cNvSpPr>
          <p:nvPr>
            <p:ph type="ftr" sz="quarter" idx="11"/>
          </p:nvPr>
        </p:nvSpPr>
        <p:spPr/>
        <p:txBody>
          <a:bodyPr/>
          <a:lstStyle/>
          <a:p>
            <a:r>
              <a:rPr lang="it-IT" smtClean="0"/>
              <a:t>(ASD Villa Guidini) a cura di Busato G., Moretto G., Zugno R.</a:t>
            </a:r>
            <a:endParaRPr lang="en-GB"/>
          </a:p>
        </p:txBody>
      </p:sp>
      <p:sp>
        <p:nvSpPr>
          <p:cNvPr id="7" name="Segnaposto numero diapositiva 6"/>
          <p:cNvSpPr>
            <a:spLocks noGrp="1"/>
          </p:cNvSpPr>
          <p:nvPr>
            <p:ph type="sldNum" sz="quarter" idx="12"/>
          </p:nvPr>
        </p:nvSpPr>
        <p:spPr/>
        <p:txBody>
          <a:bodyPr/>
          <a:lstStyle/>
          <a:p>
            <a:fld id="{A39F3D72-BCE1-4FBA-A839-8FB4D8ADE4A2}" type="slidenum">
              <a:rPr lang="en-GB" smtClean="0"/>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9EA45E-7071-4189-B54F-4945BA48A2FA}" type="datetime1">
              <a:rPr lang="it-IT" smtClean="0"/>
              <a:pPr/>
              <a:t>05/09/2017</a:t>
            </a:fld>
            <a:endParaRPr lang="en-GB"/>
          </a:p>
        </p:txBody>
      </p:sp>
      <p:sp>
        <p:nvSpPr>
          <p:cNvPr id="6" name="Segnaposto piè di pagina 5"/>
          <p:cNvSpPr>
            <a:spLocks noGrp="1"/>
          </p:cNvSpPr>
          <p:nvPr>
            <p:ph type="ftr" sz="quarter" idx="11"/>
          </p:nvPr>
        </p:nvSpPr>
        <p:spPr/>
        <p:txBody>
          <a:bodyPr/>
          <a:lstStyle/>
          <a:p>
            <a:r>
              <a:rPr lang="it-IT" smtClean="0"/>
              <a:t>(ASD Villa Guidini) a cura di Busato G., Moretto G., Zugno R.</a:t>
            </a:r>
            <a:endParaRPr lang="en-GB"/>
          </a:p>
        </p:txBody>
      </p:sp>
      <p:sp>
        <p:nvSpPr>
          <p:cNvPr id="7" name="Segnaposto numero diapositiva 6"/>
          <p:cNvSpPr>
            <a:spLocks noGrp="1"/>
          </p:cNvSpPr>
          <p:nvPr>
            <p:ph type="sldNum" sz="quarter" idx="12"/>
          </p:nvPr>
        </p:nvSpPr>
        <p:spPr/>
        <p:txBody>
          <a:bodyPr/>
          <a:lstStyle/>
          <a:p>
            <a:fld id="{A39F3D72-BCE1-4FBA-A839-8FB4D8ADE4A2}"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8B236-A743-4C17-B740-AE61CCCC847A}" type="datetime1">
              <a:rPr lang="it-IT" smtClean="0"/>
              <a:pPr/>
              <a:t>05/09/2017</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(ASD Villa Guidini) a cura di Busato G., Moretto G., Zugno R.</a:t>
            </a:r>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F3D72-BCE1-4FBA-A839-8FB4D8ADE4A2}" type="slidenum">
              <a:rPr lang="en-GB" smtClean="0"/>
              <a:pPr/>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12858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olo 1"/>
          <p:cNvSpPr>
            <a:spLocks noGrp="1"/>
          </p:cNvSpPr>
          <p:nvPr>
            <p:ph type="title"/>
          </p:nvPr>
        </p:nvSpPr>
        <p:spPr>
          <a:xfrm>
            <a:off x="771556" y="142852"/>
            <a:ext cx="8229600" cy="1143000"/>
          </a:xfrm>
        </p:spPr>
        <p:txBody>
          <a:bodyPr>
            <a:normAutofit/>
          </a:bodyPr>
          <a:lstStyle/>
          <a:p>
            <a:r>
              <a:rPr lang="en-GB" sz="4000" dirty="0" smtClean="0"/>
              <a:t>CORSO  BASE DI TIRO CON L’ARCO</a:t>
            </a:r>
            <a:endParaRPr lang="en-GB" sz="4000" dirty="0"/>
          </a:p>
        </p:txBody>
      </p:sp>
      <p:sp>
        <p:nvSpPr>
          <p:cNvPr id="3" name="Segnaposto contenuto 2"/>
          <p:cNvSpPr>
            <a:spLocks noGrp="1"/>
          </p:cNvSpPr>
          <p:nvPr>
            <p:ph idx="1"/>
          </p:nvPr>
        </p:nvSpPr>
        <p:spPr>
          <a:xfrm>
            <a:off x="200052" y="2643206"/>
            <a:ext cx="8443914" cy="4643446"/>
          </a:xfrm>
        </p:spPr>
        <p:txBody>
          <a:bodyPr/>
          <a:lstStyle/>
          <a:p>
            <a:r>
              <a:rPr lang="en-GB" i="1" dirty="0" err="1" smtClean="0"/>
              <a:t>Fisica</a:t>
            </a:r>
            <a:r>
              <a:rPr lang="en-GB" i="1" dirty="0" smtClean="0"/>
              <a:t> del </a:t>
            </a:r>
            <a:r>
              <a:rPr lang="en-GB" i="1" dirty="0" err="1" smtClean="0"/>
              <a:t>Tiro</a:t>
            </a:r>
            <a:endParaRPr lang="en-GB" i="1" dirty="0" smtClean="0"/>
          </a:p>
          <a:p>
            <a:r>
              <a:rPr lang="en-GB" i="1" dirty="0" err="1" smtClean="0"/>
              <a:t>Respirazione</a:t>
            </a:r>
            <a:endParaRPr lang="en-GB" i="1" dirty="0" smtClean="0"/>
          </a:p>
          <a:p>
            <a:r>
              <a:rPr lang="en-GB" i="1" dirty="0" err="1" smtClean="0"/>
              <a:t>Tecniche</a:t>
            </a:r>
            <a:r>
              <a:rPr lang="en-GB" i="1" dirty="0" smtClean="0"/>
              <a:t> </a:t>
            </a:r>
            <a:r>
              <a:rPr lang="en-GB" i="1" dirty="0" err="1" smtClean="0"/>
              <a:t>di</a:t>
            </a:r>
            <a:r>
              <a:rPr lang="en-GB" i="1" dirty="0" smtClean="0"/>
              <a:t> </a:t>
            </a:r>
            <a:r>
              <a:rPr lang="en-GB" i="1" dirty="0" err="1" smtClean="0"/>
              <a:t>Riscaldamento</a:t>
            </a:r>
            <a:r>
              <a:rPr lang="en-GB" i="1" dirty="0" smtClean="0"/>
              <a:t>  e stretching Pre-</a:t>
            </a:r>
            <a:r>
              <a:rPr lang="en-GB" i="1" dirty="0" err="1" smtClean="0"/>
              <a:t>tiro</a:t>
            </a:r>
            <a:endParaRPr lang="en-GB" i="1" dirty="0" smtClean="0"/>
          </a:p>
          <a:p>
            <a:endParaRPr lang="en-GB" dirty="0"/>
          </a:p>
        </p:txBody>
      </p:sp>
      <p:pic>
        <p:nvPicPr>
          <p:cNvPr id="4" name="Picture 1"/>
          <p:cNvPicPr>
            <a:picLocks noChangeAspect="1" noChangeArrowheads="1"/>
          </p:cNvPicPr>
          <p:nvPr/>
        </p:nvPicPr>
        <p:blipFill>
          <a:blip r:embed="rId2" cstate="print"/>
          <a:srcRect/>
          <a:stretch>
            <a:fillRect/>
          </a:stretch>
        </p:blipFill>
        <p:spPr bwMode="auto">
          <a:xfrm rot="5400000">
            <a:off x="132152" y="224982"/>
            <a:ext cx="1000133" cy="835873"/>
          </a:xfrm>
          <a:prstGeom prst="rect">
            <a:avLst/>
          </a:prstGeom>
          <a:noFill/>
          <a:ln w="9525">
            <a:noFill/>
            <a:miter lim="800000"/>
            <a:headEnd/>
            <a:tailEnd/>
          </a:ln>
        </p:spPr>
      </p:pic>
      <p:sp>
        <p:nvSpPr>
          <p:cNvPr id="6" name="Segnaposto piè di pagina 5"/>
          <p:cNvSpPr>
            <a:spLocks noGrp="1"/>
          </p:cNvSpPr>
          <p:nvPr>
            <p:ph type="ftr" sz="quarter" idx="11"/>
          </p:nvPr>
        </p:nvSpPr>
        <p:spPr/>
        <p:txBody>
          <a:bodyPr/>
          <a:lstStyle/>
          <a:p>
            <a:r>
              <a:rPr lang="it-IT" smtClean="0"/>
              <a:t>(ASD Villa Guidini) a cura di Busato G., Moretto G., Zugno R.</a:t>
            </a:r>
            <a:endParaRPr lang="en-GB"/>
          </a:p>
        </p:txBody>
      </p:sp>
      <p:sp>
        <p:nvSpPr>
          <p:cNvPr id="7" name="CasellaDiTesto 6"/>
          <p:cNvSpPr txBox="1"/>
          <p:nvPr/>
        </p:nvSpPr>
        <p:spPr>
          <a:xfrm>
            <a:off x="4071934" y="6643710"/>
            <a:ext cx="184731" cy="369332"/>
          </a:xfrm>
          <a:prstGeom prst="rect">
            <a:avLst/>
          </a:prstGeom>
          <a:noFill/>
        </p:spPr>
        <p:txBody>
          <a:bodyPr wrap="none" rtlCol="0">
            <a:spAutoFit/>
          </a:bodyPr>
          <a:lstStyle/>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57159" y="285729"/>
          <a:ext cx="8429682" cy="5924590"/>
        </p:xfrm>
        <a:graphic>
          <a:graphicData uri="http://schemas.openxmlformats.org/drawingml/2006/table">
            <a:tbl>
              <a:tblPr firstRow="1" bandRow="1">
                <a:tableStyleId>{ED083AE6-46FA-4A59-8FB0-9F97EB10719F}</a:tableStyleId>
              </a:tblPr>
              <a:tblGrid>
                <a:gridCol w="2809894"/>
                <a:gridCol w="2809894"/>
                <a:gridCol w="2809894"/>
              </a:tblGrid>
              <a:tr h="1428759">
                <a:tc>
                  <a:txBody>
                    <a:bodyPr/>
                    <a:lstStyle/>
                    <a:p>
                      <a:pPr>
                        <a:lnSpc>
                          <a:spcPct val="115000"/>
                        </a:lnSpc>
                        <a:spcAft>
                          <a:spcPts val="0"/>
                        </a:spcAft>
                      </a:pPr>
                      <a:endParaRPr lang="it-IT" sz="800" dirty="0">
                        <a:latin typeface="Trebuchet MS"/>
                        <a:ea typeface="Trebuchet MS"/>
                        <a:cs typeface="Times New Roman"/>
                      </a:endParaRPr>
                    </a:p>
                  </a:txBody>
                  <a:tcPr marL="48190" marR="48190" marT="0" marB="0"/>
                </a:tc>
                <a:tc>
                  <a:txBody>
                    <a:bodyPr/>
                    <a:lstStyle/>
                    <a:p>
                      <a:pPr>
                        <a:lnSpc>
                          <a:spcPct val="115000"/>
                        </a:lnSpc>
                        <a:spcAft>
                          <a:spcPts val="0"/>
                        </a:spcAft>
                      </a:pPr>
                      <a:r>
                        <a:rPr lang="it-IT" sz="1400" dirty="0"/>
                        <a:t>Procedere come l’esercizio precedente ma aggiungendo l’inclinazione.</a:t>
                      </a:r>
                      <a:endParaRPr lang="it-IT" sz="1400" dirty="0">
                        <a:latin typeface="Trebuchet MS"/>
                        <a:ea typeface="Trebuchet MS"/>
                        <a:cs typeface="Times New Roman"/>
                      </a:endParaRPr>
                    </a:p>
                  </a:txBody>
                  <a:tcPr marL="48190" marR="48190" marT="0" marB="0"/>
                </a:tc>
                <a:tc>
                  <a:txBody>
                    <a:bodyPr/>
                    <a:lstStyle/>
                    <a:p>
                      <a:pPr>
                        <a:lnSpc>
                          <a:spcPct val="115000"/>
                        </a:lnSpc>
                        <a:spcAft>
                          <a:spcPts val="0"/>
                        </a:spcAft>
                      </a:pPr>
                      <a:r>
                        <a:rPr lang="it-IT" sz="1400" dirty="0"/>
                        <a:t>Gran dorsale.</a:t>
                      </a:r>
                      <a:endParaRPr lang="it-IT" sz="1400" dirty="0">
                        <a:latin typeface="Trebuchet MS"/>
                        <a:ea typeface="Trebuchet MS"/>
                        <a:cs typeface="Times New Roman"/>
                      </a:endParaRPr>
                    </a:p>
                  </a:txBody>
                  <a:tcPr marL="48190" marR="48190" marT="0" marB="0"/>
                </a:tc>
              </a:tr>
              <a:tr h="1143008">
                <a:tc>
                  <a:txBody>
                    <a:bodyPr/>
                    <a:lstStyle/>
                    <a:p>
                      <a:pPr>
                        <a:lnSpc>
                          <a:spcPct val="115000"/>
                        </a:lnSpc>
                        <a:spcAft>
                          <a:spcPts val="0"/>
                        </a:spcAft>
                      </a:pPr>
                      <a:endParaRPr lang="it-IT" sz="800" dirty="0">
                        <a:latin typeface="Trebuchet MS"/>
                        <a:ea typeface="Trebuchet MS"/>
                        <a:cs typeface="Times New Roman"/>
                      </a:endParaRPr>
                    </a:p>
                  </a:txBody>
                  <a:tcPr marL="48190" marR="48190" marT="0" marB="0"/>
                </a:tc>
                <a:tc>
                  <a:txBody>
                    <a:bodyPr/>
                    <a:lstStyle/>
                    <a:p>
                      <a:pPr>
                        <a:lnSpc>
                          <a:spcPct val="115000"/>
                        </a:lnSpc>
                        <a:spcAft>
                          <a:spcPts val="0"/>
                        </a:spcAft>
                      </a:pPr>
                      <a:r>
                        <a:rPr lang="it-IT" sz="1400" dirty="0"/>
                        <a:t>Intrecciare le dita, ruotare i palmi verso l’esterno estendendo le braccia.</a:t>
                      </a:r>
                      <a:endParaRPr lang="it-IT" sz="1400" dirty="0">
                        <a:latin typeface="Trebuchet MS"/>
                        <a:ea typeface="Trebuchet MS"/>
                        <a:cs typeface="Times New Roman"/>
                      </a:endParaRPr>
                    </a:p>
                  </a:txBody>
                  <a:tcPr marL="48190" marR="48190" marT="0" marB="0"/>
                </a:tc>
                <a:tc>
                  <a:txBody>
                    <a:bodyPr/>
                    <a:lstStyle/>
                    <a:p>
                      <a:pPr>
                        <a:lnSpc>
                          <a:spcPct val="115000"/>
                        </a:lnSpc>
                        <a:spcAft>
                          <a:spcPts val="0"/>
                        </a:spcAft>
                      </a:pPr>
                      <a:r>
                        <a:rPr lang="it-IT" sz="1400" dirty="0"/>
                        <a:t>Muscolatura delle braccia (deltoidi,tricipiti,bicipiti)</a:t>
                      </a:r>
                      <a:endParaRPr lang="it-IT" sz="1400" dirty="0">
                        <a:latin typeface="Trebuchet MS"/>
                        <a:ea typeface="Trebuchet MS"/>
                        <a:cs typeface="Times New Roman"/>
                      </a:endParaRPr>
                    </a:p>
                  </a:txBody>
                  <a:tcPr marL="48190" marR="48190" marT="0" marB="0"/>
                </a:tc>
              </a:tr>
              <a:tr h="1257308">
                <a:tc>
                  <a:txBody>
                    <a:bodyPr/>
                    <a:lstStyle/>
                    <a:p>
                      <a:pPr>
                        <a:lnSpc>
                          <a:spcPct val="115000"/>
                        </a:lnSpc>
                        <a:spcAft>
                          <a:spcPts val="0"/>
                        </a:spcAft>
                      </a:pPr>
                      <a:endParaRPr lang="it-IT" sz="800" dirty="0">
                        <a:latin typeface="Trebuchet MS"/>
                        <a:ea typeface="Trebuchet MS"/>
                        <a:cs typeface="Times New Roman"/>
                      </a:endParaRPr>
                    </a:p>
                  </a:txBody>
                  <a:tcPr marL="48190" marR="48190" marT="0" marB="0"/>
                </a:tc>
                <a:tc>
                  <a:txBody>
                    <a:bodyPr/>
                    <a:lstStyle/>
                    <a:p>
                      <a:pPr>
                        <a:lnSpc>
                          <a:spcPct val="115000"/>
                        </a:lnSpc>
                        <a:spcAft>
                          <a:spcPts val="0"/>
                        </a:spcAft>
                      </a:pPr>
                      <a:r>
                        <a:rPr lang="it-IT" sz="1400" dirty="0"/>
                        <a:t>Intrecciate le dita,ruotate i palmi e estendete le braccia verso l’alto.</a:t>
                      </a:r>
                      <a:endParaRPr lang="it-IT" sz="1400" dirty="0">
                        <a:latin typeface="Trebuchet MS"/>
                        <a:ea typeface="Trebuchet MS"/>
                        <a:cs typeface="Times New Roman"/>
                      </a:endParaRPr>
                    </a:p>
                  </a:txBody>
                  <a:tcPr marL="48190" marR="48190" marT="0" marB="0"/>
                </a:tc>
                <a:tc>
                  <a:txBody>
                    <a:bodyPr/>
                    <a:lstStyle/>
                    <a:p>
                      <a:pPr>
                        <a:lnSpc>
                          <a:spcPct val="115000"/>
                        </a:lnSpc>
                        <a:spcAft>
                          <a:spcPts val="0"/>
                        </a:spcAft>
                      </a:pPr>
                      <a:r>
                        <a:rPr lang="it-IT" sz="1400" dirty="0"/>
                        <a:t>Deltoidi,trapezio.</a:t>
                      </a:r>
                      <a:endParaRPr lang="it-IT" sz="1400" dirty="0">
                        <a:latin typeface="Trebuchet MS"/>
                        <a:ea typeface="Trebuchet MS"/>
                        <a:cs typeface="Times New Roman"/>
                      </a:endParaRPr>
                    </a:p>
                  </a:txBody>
                  <a:tcPr marL="48190" marR="48190" marT="0" marB="0"/>
                </a:tc>
              </a:tr>
              <a:tr h="2095515">
                <a:tc>
                  <a:txBody>
                    <a:bodyPr/>
                    <a:lstStyle/>
                    <a:p>
                      <a:pPr>
                        <a:lnSpc>
                          <a:spcPct val="115000"/>
                        </a:lnSpc>
                        <a:spcAft>
                          <a:spcPts val="0"/>
                        </a:spcAft>
                      </a:pPr>
                      <a:endParaRPr lang="it-IT" sz="800" dirty="0">
                        <a:latin typeface="Trebuchet MS"/>
                        <a:ea typeface="Trebuchet MS"/>
                        <a:cs typeface="Times New Roman"/>
                      </a:endParaRPr>
                    </a:p>
                  </a:txBody>
                  <a:tcPr marL="48190" marR="48190" marT="0" marB="0"/>
                </a:tc>
                <a:tc>
                  <a:txBody>
                    <a:bodyPr/>
                    <a:lstStyle/>
                    <a:p>
                      <a:pPr>
                        <a:lnSpc>
                          <a:spcPct val="115000"/>
                        </a:lnSpc>
                        <a:spcAft>
                          <a:spcPts val="0"/>
                        </a:spcAft>
                      </a:pPr>
                      <a:r>
                        <a:rPr lang="it-IT" sz="1400" dirty="0"/>
                        <a:t>Intrecciate le dita dietro la schiena,ruotate leggermente i gomiti e sollevate le braccia fino a percepire la tensione.</a:t>
                      </a:r>
                      <a:endParaRPr lang="it-IT" sz="1400" dirty="0">
                        <a:latin typeface="Trebuchet MS"/>
                        <a:ea typeface="Trebuchet MS"/>
                        <a:cs typeface="Times New Roman"/>
                      </a:endParaRPr>
                    </a:p>
                  </a:txBody>
                  <a:tcPr marL="48190" marR="48190" marT="0" marB="0"/>
                </a:tc>
                <a:tc>
                  <a:txBody>
                    <a:bodyPr/>
                    <a:lstStyle/>
                    <a:p>
                      <a:pPr>
                        <a:lnSpc>
                          <a:spcPct val="115000"/>
                        </a:lnSpc>
                        <a:spcAft>
                          <a:spcPts val="0"/>
                        </a:spcAft>
                      </a:pPr>
                      <a:endParaRPr lang="it-IT" sz="1400" dirty="0"/>
                    </a:p>
                    <a:p>
                      <a:pPr>
                        <a:lnSpc>
                          <a:spcPct val="115000"/>
                        </a:lnSpc>
                        <a:spcAft>
                          <a:spcPts val="0"/>
                        </a:spcAft>
                      </a:pPr>
                      <a:r>
                        <a:rPr lang="it-IT" sz="1400" dirty="0"/>
                        <a:t>Trapezio, deltoidi.</a:t>
                      </a:r>
                      <a:endParaRPr lang="it-IT" sz="1400" dirty="0">
                        <a:latin typeface="Trebuchet MS"/>
                        <a:ea typeface="Trebuchet MS"/>
                        <a:cs typeface="Times New Roman"/>
                      </a:endParaRPr>
                    </a:p>
                  </a:txBody>
                  <a:tcPr marL="48190" marR="48190" marT="0" marB="0"/>
                </a:tc>
              </a:tr>
            </a:tbl>
          </a:graphicData>
        </a:graphic>
      </p:graphicFrame>
      <p:pic>
        <p:nvPicPr>
          <p:cNvPr id="5" name="Picture 5" descr="F:\FOTO TCL\IMG_3840.JPG"/>
          <p:cNvPicPr>
            <a:picLocks noChangeAspect="1" noChangeArrowheads="1"/>
          </p:cNvPicPr>
          <p:nvPr/>
        </p:nvPicPr>
        <p:blipFill>
          <a:blip r:embed="rId2" cstate="print"/>
          <a:srcRect t="14128" r="28838" b="20653"/>
          <a:stretch>
            <a:fillRect/>
          </a:stretch>
        </p:blipFill>
        <p:spPr bwMode="auto">
          <a:xfrm rot="16200000">
            <a:off x="1129867" y="656028"/>
            <a:ext cx="1169228" cy="714382"/>
          </a:xfrm>
          <a:prstGeom prst="rect">
            <a:avLst/>
          </a:prstGeom>
          <a:noFill/>
        </p:spPr>
      </p:pic>
      <p:pic>
        <p:nvPicPr>
          <p:cNvPr id="18435" name="Picture 3" descr="F:\FOTO TCL\IMG_3841.JPG"/>
          <p:cNvPicPr>
            <a:picLocks noChangeAspect="1" noChangeArrowheads="1"/>
          </p:cNvPicPr>
          <p:nvPr/>
        </p:nvPicPr>
        <p:blipFill>
          <a:blip r:embed="rId3" cstate="print"/>
          <a:srcRect l="30300" r="26768"/>
          <a:stretch>
            <a:fillRect/>
          </a:stretch>
        </p:blipFill>
        <p:spPr bwMode="auto">
          <a:xfrm rot="16200000">
            <a:off x="1230956" y="1588154"/>
            <a:ext cx="938479" cy="1457328"/>
          </a:xfrm>
          <a:prstGeom prst="rect">
            <a:avLst/>
          </a:prstGeom>
          <a:noFill/>
        </p:spPr>
      </p:pic>
      <p:pic>
        <p:nvPicPr>
          <p:cNvPr id="18436" name="Picture 4" descr="F:\FOTO TCL\IMG_3842.JPG"/>
          <p:cNvPicPr>
            <a:picLocks noChangeAspect="1" noChangeArrowheads="1"/>
          </p:cNvPicPr>
          <p:nvPr/>
        </p:nvPicPr>
        <p:blipFill>
          <a:blip r:embed="rId4" cstate="print"/>
          <a:srcRect l="21741" t="13043" r="8696" b="15220"/>
          <a:stretch>
            <a:fillRect/>
          </a:stretch>
        </p:blipFill>
        <p:spPr bwMode="auto">
          <a:xfrm rot="16200000">
            <a:off x="1107259" y="3107528"/>
            <a:ext cx="1143007" cy="785820"/>
          </a:xfrm>
          <a:prstGeom prst="rect">
            <a:avLst/>
          </a:prstGeom>
          <a:noFill/>
        </p:spPr>
      </p:pic>
      <p:pic>
        <p:nvPicPr>
          <p:cNvPr id="18437" name="Picture 5" descr="F:\FOTO TCL\IMG_3843.JPG"/>
          <p:cNvPicPr>
            <a:picLocks noChangeAspect="1" noChangeArrowheads="1"/>
          </p:cNvPicPr>
          <p:nvPr/>
        </p:nvPicPr>
        <p:blipFill>
          <a:blip r:embed="rId5" cstate="print"/>
          <a:srcRect l="9142" t="12902" r="19889" b="9678"/>
          <a:stretch>
            <a:fillRect/>
          </a:stretch>
        </p:blipFill>
        <p:spPr bwMode="auto">
          <a:xfrm rot="16200000">
            <a:off x="928663" y="4714885"/>
            <a:ext cx="1571635" cy="1143007"/>
          </a:xfrm>
          <a:prstGeom prst="rect">
            <a:avLst/>
          </a:prstGeom>
          <a:noFill/>
        </p:spPr>
      </p:pic>
      <p:sp>
        <p:nvSpPr>
          <p:cNvPr id="7" name="Segnaposto piè di pagina 6"/>
          <p:cNvSpPr>
            <a:spLocks noGrp="1"/>
          </p:cNvSpPr>
          <p:nvPr>
            <p:ph type="ftr" sz="quarter" idx="11"/>
          </p:nvPr>
        </p:nvSpPr>
        <p:spPr/>
        <p:txBody>
          <a:bodyPr/>
          <a:lstStyle/>
          <a:p>
            <a:r>
              <a:rPr lang="it-IT" smtClean="0"/>
              <a:t>(ASD Villa Guidini) a cura di Busato G., Moretto G., Zugno R.</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12858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pic>
        <p:nvPicPr>
          <p:cNvPr id="5" name="Picture 1"/>
          <p:cNvPicPr>
            <a:picLocks noChangeAspect="1" noChangeArrowheads="1"/>
          </p:cNvPicPr>
          <p:nvPr/>
        </p:nvPicPr>
        <p:blipFill>
          <a:blip r:embed="rId2" cstate="print"/>
          <a:srcRect/>
          <a:stretch>
            <a:fillRect/>
          </a:stretch>
        </p:blipFill>
        <p:spPr bwMode="auto">
          <a:xfrm rot="5400000">
            <a:off x="132152" y="224982"/>
            <a:ext cx="1000133" cy="835873"/>
          </a:xfrm>
          <a:prstGeom prst="rect">
            <a:avLst/>
          </a:prstGeom>
          <a:noFill/>
          <a:ln w="9525">
            <a:noFill/>
            <a:miter lim="800000"/>
            <a:headEnd/>
            <a:tailEnd/>
          </a:ln>
        </p:spPr>
      </p:pic>
      <p:sp>
        <p:nvSpPr>
          <p:cNvPr id="6" name="Titolo 1"/>
          <p:cNvSpPr>
            <a:spLocks noGrp="1"/>
          </p:cNvSpPr>
          <p:nvPr>
            <p:ph type="title"/>
          </p:nvPr>
        </p:nvSpPr>
        <p:spPr>
          <a:xfrm>
            <a:off x="771556" y="71414"/>
            <a:ext cx="8229600" cy="1143000"/>
          </a:xfrm>
        </p:spPr>
        <p:txBody>
          <a:bodyPr>
            <a:normAutofit/>
          </a:bodyPr>
          <a:lstStyle/>
          <a:p>
            <a:r>
              <a:rPr lang="en-GB" sz="4000" dirty="0" smtClean="0"/>
              <a:t>FISICA DEL TIRO</a:t>
            </a:r>
            <a:endParaRPr lang="en-GB" sz="4000" dirty="0"/>
          </a:p>
        </p:txBody>
      </p:sp>
      <p:sp>
        <p:nvSpPr>
          <p:cNvPr id="8" name="Segnaposto contenuto 2"/>
          <p:cNvSpPr>
            <a:spLocks noGrp="1"/>
          </p:cNvSpPr>
          <p:nvPr>
            <p:ph idx="1"/>
          </p:nvPr>
        </p:nvSpPr>
        <p:spPr>
          <a:xfrm>
            <a:off x="457200" y="1600200"/>
            <a:ext cx="8229600" cy="4525963"/>
          </a:xfrm>
        </p:spPr>
        <p:txBody>
          <a:bodyPr>
            <a:normAutofit/>
          </a:bodyPr>
          <a:lstStyle/>
          <a:p>
            <a:pPr>
              <a:buNone/>
            </a:pPr>
            <a:r>
              <a:rPr lang="it-IT" sz="1600" dirty="0" smtClean="0"/>
              <a:t>Si è sempre detto che per tirare bene bisogna “tirare di schiena”; ma cosa significa?</a:t>
            </a:r>
          </a:p>
          <a:p>
            <a:pPr>
              <a:buNone/>
            </a:pPr>
            <a:r>
              <a:rPr lang="it-IT" sz="1600" dirty="0" smtClean="0"/>
              <a:t>L’esecuzione del tiro corretto richiede infatti l’utilizzo di alcuni muscoli non ordinari, ovvero non utilizzati generalmente nel nostro vivere quotidiano (motivo per cui il corretto utilizzo richiede molto allenamento), e di un buon assestamento di questi con l’apparato scheletrico.</a:t>
            </a:r>
          </a:p>
          <a:p>
            <a:pPr>
              <a:buNone/>
            </a:pPr>
            <a:r>
              <a:rPr lang="it-IT" sz="1600" dirty="0" smtClean="0"/>
              <a:t>I muscoli in questione sono il trapezio e romboide. Il trapezio è un vasto muscolo che parte dal collo e arriva fino alle prime vertebre lombari. Il romboide invece è il muscolo che collega la scapola alla spina dorsale.</a:t>
            </a:r>
          </a:p>
          <a:p>
            <a:pPr>
              <a:buNone/>
            </a:pPr>
            <a:r>
              <a:rPr lang="it-IT" sz="1600" dirty="0" smtClean="0"/>
              <a:t>				DELTOIDE</a:t>
            </a:r>
          </a:p>
          <a:p>
            <a:pPr>
              <a:buNone/>
            </a:pPr>
            <a:r>
              <a:rPr lang="it-IT" sz="1600" dirty="0" smtClean="0"/>
              <a:t>				ROMBOIDE</a:t>
            </a:r>
          </a:p>
          <a:p>
            <a:pPr>
              <a:buNone/>
            </a:pPr>
            <a:r>
              <a:rPr lang="it-IT" sz="1600" dirty="0" smtClean="0"/>
              <a:t>				TRAPEZIO</a:t>
            </a:r>
          </a:p>
          <a:p>
            <a:pPr>
              <a:buNone/>
            </a:pPr>
            <a:r>
              <a:rPr lang="it-IT" sz="1600" dirty="0" smtClean="0"/>
              <a:t>				GRAN DORSALE </a:t>
            </a:r>
          </a:p>
          <a:p>
            <a:pPr>
              <a:buNone/>
            </a:pPr>
            <a:r>
              <a:rPr lang="it-IT" sz="1600" dirty="0" smtClean="0"/>
              <a:t>				</a:t>
            </a:r>
            <a:endParaRPr lang="en-GB" sz="1600" dirty="0"/>
          </a:p>
        </p:txBody>
      </p:sp>
      <p:pic>
        <p:nvPicPr>
          <p:cNvPr id="1026" name="Picture 2"/>
          <p:cNvPicPr>
            <a:picLocks noChangeAspect="1" noChangeArrowheads="1"/>
          </p:cNvPicPr>
          <p:nvPr/>
        </p:nvPicPr>
        <p:blipFill>
          <a:blip r:embed="rId3" cstate="print"/>
          <a:srcRect l="35742" t="25312" r="10351" b="10000"/>
          <a:stretch>
            <a:fillRect/>
          </a:stretch>
        </p:blipFill>
        <p:spPr bwMode="auto">
          <a:xfrm>
            <a:off x="642910" y="3857628"/>
            <a:ext cx="2476496" cy="1857363"/>
          </a:xfrm>
          <a:prstGeom prst="rect">
            <a:avLst/>
          </a:prstGeom>
          <a:noFill/>
          <a:ln w="9525">
            <a:noFill/>
            <a:miter lim="800000"/>
            <a:headEnd/>
            <a:tailEnd/>
          </a:ln>
        </p:spPr>
      </p:pic>
      <p:cxnSp>
        <p:nvCxnSpPr>
          <p:cNvPr id="11" name="Connettore 2 10"/>
          <p:cNvCxnSpPr/>
          <p:nvPr/>
        </p:nvCxnSpPr>
        <p:spPr>
          <a:xfrm rot="10800000" flipV="1">
            <a:off x="2285984" y="3929066"/>
            <a:ext cx="1000132" cy="6429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Connettore 2 14"/>
          <p:cNvCxnSpPr/>
          <p:nvPr/>
        </p:nvCxnSpPr>
        <p:spPr>
          <a:xfrm rot="10800000" flipV="1">
            <a:off x="2071670" y="4214818"/>
            <a:ext cx="1214446" cy="5715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Connettore 2 17"/>
          <p:cNvCxnSpPr/>
          <p:nvPr/>
        </p:nvCxnSpPr>
        <p:spPr>
          <a:xfrm rot="10800000" flipV="1">
            <a:off x="2571736" y="3714752"/>
            <a:ext cx="642942" cy="500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Connettore 2 18"/>
          <p:cNvCxnSpPr/>
          <p:nvPr/>
        </p:nvCxnSpPr>
        <p:spPr>
          <a:xfrm rot="10800000" flipV="1">
            <a:off x="2214546" y="4572008"/>
            <a:ext cx="1000132" cy="6429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CasellaDiTesto 21"/>
          <p:cNvSpPr txBox="1"/>
          <p:nvPr/>
        </p:nvSpPr>
        <p:spPr>
          <a:xfrm>
            <a:off x="4857752" y="3462883"/>
            <a:ext cx="3857652" cy="3293209"/>
          </a:xfrm>
          <a:prstGeom prst="rect">
            <a:avLst/>
          </a:prstGeom>
          <a:noFill/>
        </p:spPr>
        <p:txBody>
          <a:bodyPr wrap="square" rtlCol="0">
            <a:spAutoFit/>
          </a:bodyPr>
          <a:lstStyle/>
          <a:p>
            <a:r>
              <a:rPr lang="it-IT" sz="1600" dirty="0" smtClean="0"/>
              <a:t>In ausilio a questi vi sono il deltoide, la fascia</a:t>
            </a:r>
          </a:p>
          <a:p>
            <a:r>
              <a:rPr lang="it-IT" sz="1600" dirty="0" smtClean="0"/>
              <a:t>Muscolare che avvolge le spalle, e il gran dorsale, con il quale compensiamo lo squilibrio provocato dall’arco; in misura molto minore intervengono anche i bicipiti e tricipiti, ma esclusivamente per la prima fase dell’azione. </a:t>
            </a:r>
          </a:p>
          <a:p>
            <a:r>
              <a:rPr lang="it-IT" sz="1600" dirty="0" smtClean="0"/>
              <a:t>La maggior parte di lavoro viene eseguita dai romboidi che , avvicinando le scapole alla colonna, ci permette di eseguire la corretta trazione.</a:t>
            </a:r>
          </a:p>
          <a:p>
            <a:endParaRPr lang="it-IT" sz="1600" dirty="0" smtClean="0"/>
          </a:p>
          <a:p>
            <a:endParaRPr lang="it-IT" sz="1600" dirty="0"/>
          </a:p>
        </p:txBody>
      </p:sp>
      <p:sp>
        <p:nvSpPr>
          <p:cNvPr id="23" name="Segnaposto piè di pagina 22"/>
          <p:cNvSpPr>
            <a:spLocks noGrp="1"/>
          </p:cNvSpPr>
          <p:nvPr>
            <p:ph type="ftr" sz="quarter" idx="11"/>
          </p:nvPr>
        </p:nvSpPr>
        <p:spPr/>
        <p:txBody>
          <a:bodyPr/>
          <a:lstStyle/>
          <a:p>
            <a:r>
              <a:rPr lang="it-IT" smtClean="0"/>
              <a:t>(ASD Villa Guidini) a cura di Busato G., Moretto G., Zugno R.</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12858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5" name="Picture 1"/>
          <p:cNvPicPr>
            <a:picLocks noChangeAspect="1" noChangeArrowheads="1"/>
          </p:cNvPicPr>
          <p:nvPr/>
        </p:nvPicPr>
        <p:blipFill>
          <a:blip r:embed="rId2" cstate="print"/>
          <a:srcRect/>
          <a:stretch>
            <a:fillRect/>
          </a:stretch>
        </p:blipFill>
        <p:spPr bwMode="auto">
          <a:xfrm rot="5400000">
            <a:off x="132152" y="224982"/>
            <a:ext cx="1000133" cy="835873"/>
          </a:xfrm>
          <a:prstGeom prst="rect">
            <a:avLst/>
          </a:prstGeom>
          <a:noFill/>
          <a:ln w="9525">
            <a:noFill/>
            <a:miter lim="800000"/>
            <a:headEnd/>
            <a:tailEnd/>
          </a:ln>
        </p:spPr>
      </p:pic>
      <p:sp>
        <p:nvSpPr>
          <p:cNvPr id="2" name="Titolo 1"/>
          <p:cNvSpPr>
            <a:spLocks noGrp="1"/>
          </p:cNvSpPr>
          <p:nvPr>
            <p:ph type="title"/>
          </p:nvPr>
        </p:nvSpPr>
        <p:spPr>
          <a:xfrm>
            <a:off x="457200" y="71414"/>
            <a:ext cx="8229600" cy="1143000"/>
          </a:xfrm>
        </p:spPr>
        <p:txBody>
          <a:bodyPr>
            <a:normAutofit/>
          </a:bodyPr>
          <a:lstStyle/>
          <a:p>
            <a:r>
              <a:rPr lang="en-GB" dirty="0" smtClean="0"/>
              <a:t>RESPIRAZIONE</a:t>
            </a:r>
            <a:endParaRPr lang="en-GB" dirty="0"/>
          </a:p>
        </p:txBody>
      </p:sp>
      <p:sp>
        <p:nvSpPr>
          <p:cNvPr id="3" name="Segnaposto contenuto 2"/>
          <p:cNvSpPr>
            <a:spLocks noGrp="1"/>
          </p:cNvSpPr>
          <p:nvPr>
            <p:ph idx="1"/>
          </p:nvPr>
        </p:nvSpPr>
        <p:spPr/>
        <p:txBody>
          <a:bodyPr>
            <a:normAutofit/>
          </a:bodyPr>
          <a:lstStyle/>
          <a:p>
            <a:pPr>
              <a:buNone/>
            </a:pPr>
            <a:r>
              <a:rPr lang="it-IT" sz="1600" dirty="0" smtClean="0"/>
              <a:t>Fisicamente il tiro con l’arco è soggetto a tensioni muscolari, al controllo del ritmo cardiaco e del ritmo respiratorio oltre a generare tensioni ansiogene. La variazione della tensione muscolare e del ritmo respiratorio influenza la coordinazione motoria dell’arciere ed i suoi tempi di tiro: elementi critici del tiro con l’arco. Una corretta e controllata respirazione permette di: </a:t>
            </a:r>
            <a:br>
              <a:rPr lang="it-IT" sz="1600" dirty="0" smtClean="0"/>
            </a:br>
            <a:r>
              <a:rPr lang="it-IT" sz="1600" dirty="0" smtClean="0"/>
              <a:t>- ossigenare i muscoli; </a:t>
            </a:r>
            <a:br>
              <a:rPr lang="it-IT" sz="1600" dirty="0" smtClean="0"/>
            </a:br>
            <a:r>
              <a:rPr lang="it-IT" sz="1600" dirty="0" smtClean="0"/>
              <a:t>- ridurre la pressione sanguigna ed il ritmo cardiaco; </a:t>
            </a:r>
            <a:br>
              <a:rPr lang="it-IT" sz="1600" dirty="0" smtClean="0"/>
            </a:br>
            <a:r>
              <a:rPr lang="it-IT" sz="1600" dirty="0" smtClean="0"/>
              <a:t>- avere un effetto antiansiogeno ed aiutare la concentrazione. </a:t>
            </a:r>
          </a:p>
          <a:p>
            <a:endParaRPr lang="it-IT" sz="1600" dirty="0" smtClean="0"/>
          </a:p>
          <a:p>
            <a:r>
              <a:rPr lang="it-IT" sz="1600" dirty="0" smtClean="0"/>
              <a:t>TECNICA </a:t>
            </a:r>
            <a:r>
              <a:rPr lang="it-IT" sz="1600" dirty="0" err="1" smtClean="0"/>
              <a:t>DI</a:t>
            </a:r>
            <a:r>
              <a:rPr lang="it-IT" sz="1600" dirty="0" smtClean="0"/>
              <a:t> RESPIRAZIONE </a:t>
            </a:r>
          </a:p>
          <a:p>
            <a:pPr>
              <a:buFont typeface="+mj-lt"/>
              <a:buAutoNum type="arabicParenR"/>
            </a:pPr>
            <a:r>
              <a:rPr lang="it-IT" sz="1600" dirty="0" smtClean="0"/>
              <a:t> Una volta sistemati in linea effettuare 1-2 respiri profondi per scaricare le tensioni, muscolari e ansiogene; le respirazioni dovranno essere lente, profonde e diaframmatiche.</a:t>
            </a:r>
          </a:p>
          <a:p>
            <a:pPr>
              <a:buFont typeface="+mj-lt"/>
              <a:buAutoNum type="arabicParenR"/>
            </a:pPr>
            <a:r>
              <a:rPr lang="it-IT" sz="1600" dirty="0" smtClean="0"/>
              <a:t>Una volta sistemata la mano dell’arco e dopo aver effettuato i controlli alziamolo e inspiriamo naturalmente eseguendo la trazione.</a:t>
            </a:r>
          </a:p>
          <a:p>
            <a:pPr>
              <a:buFont typeface="+mj-lt"/>
              <a:buAutoNum type="arabicParenR"/>
            </a:pPr>
            <a:r>
              <a:rPr lang="it-IT" sz="1600" dirty="0" smtClean="0"/>
              <a:t>In mira il respiro deve essere più regolare e naturale possibile, vi sarà quindi una naturale espirazione; nel rilascio evitare per quanto possibile di interrompere il respiro ed espirare naturalmente.</a:t>
            </a:r>
            <a:endParaRPr lang="en-GB" sz="1600" dirty="0"/>
          </a:p>
        </p:txBody>
      </p:sp>
      <p:sp>
        <p:nvSpPr>
          <p:cNvPr id="6" name="Segnaposto piè di pagina 5"/>
          <p:cNvSpPr>
            <a:spLocks noGrp="1"/>
          </p:cNvSpPr>
          <p:nvPr>
            <p:ph type="ftr" sz="quarter" idx="11"/>
          </p:nvPr>
        </p:nvSpPr>
        <p:spPr/>
        <p:txBody>
          <a:bodyPr/>
          <a:lstStyle/>
          <a:p>
            <a:r>
              <a:rPr lang="it-IT" smtClean="0"/>
              <a:t>(ASD Villa Guidini) a cura di Busato G., Moretto G., Zugno R.</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57166"/>
            <a:ext cx="8229600" cy="5768997"/>
          </a:xfrm>
        </p:spPr>
        <p:txBody>
          <a:bodyPr>
            <a:normAutofit/>
          </a:bodyPr>
          <a:lstStyle/>
          <a:p>
            <a:r>
              <a:rPr lang="it-IT" sz="1400" dirty="0" smtClean="0"/>
              <a:t>ESERCIZIO DEL PALLONCINO</a:t>
            </a:r>
          </a:p>
          <a:p>
            <a:pPr>
              <a:buNone/>
            </a:pPr>
            <a:r>
              <a:rPr lang="it-IT" sz="1400" dirty="0" smtClean="0"/>
              <a:t>Per avere un migliore controllo della propria respirazione si può utilizzare un semplice espediente:</a:t>
            </a:r>
          </a:p>
          <a:p>
            <a:pPr>
              <a:buNone/>
            </a:pPr>
            <a:r>
              <a:rPr lang="it-IT" sz="1400" dirty="0" smtClean="0"/>
              <a:t>Cerchiamo di immaginare un palloncino posto alla base della nostra colonna vertebrale.</a:t>
            </a:r>
          </a:p>
          <a:p>
            <a:pPr>
              <a:buNone/>
            </a:pPr>
            <a:r>
              <a:rPr lang="it-IT" sz="1400" dirty="0" smtClean="0"/>
              <a:t>Nella fase di inspirazione sale, e nella fase di espirazione scende.</a:t>
            </a:r>
          </a:p>
          <a:p>
            <a:pPr>
              <a:buNone/>
            </a:pPr>
            <a:endParaRPr lang="it-IT" sz="1400" dirty="0" smtClean="0"/>
          </a:p>
          <a:p>
            <a:pPr>
              <a:buNone/>
            </a:pPr>
            <a:r>
              <a:rPr lang="it-IT" sz="1400" dirty="0" smtClean="0"/>
              <a:t> </a:t>
            </a:r>
            <a:endParaRPr lang="it-IT" sz="1400" dirty="0"/>
          </a:p>
        </p:txBody>
      </p:sp>
      <p:graphicFrame>
        <p:nvGraphicFramePr>
          <p:cNvPr id="4" name="Tabella 3"/>
          <p:cNvGraphicFramePr>
            <a:graphicFrameLocks noGrp="1"/>
          </p:cNvGraphicFramePr>
          <p:nvPr/>
        </p:nvGraphicFramePr>
        <p:xfrm>
          <a:off x="214282" y="1428736"/>
          <a:ext cx="8429684" cy="5316263"/>
        </p:xfrm>
        <a:graphic>
          <a:graphicData uri="http://schemas.openxmlformats.org/drawingml/2006/table">
            <a:tbl>
              <a:tblPr firstRow="1" bandRow="1">
                <a:tableStyleId>{ED083AE6-46FA-4A59-8FB0-9F97EB10719F}</a:tableStyleId>
              </a:tblPr>
              <a:tblGrid>
                <a:gridCol w="4214842"/>
                <a:gridCol w="4214842"/>
              </a:tblGrid>
              <a:tr h="1942833">
                <a:tc>
                  <a:txBody>
                    <a:bodyPr/>
                    <a:lstStyle/>
                    <a:p>
                      <a:endParaRPr lang="it-IT" dirty="0" smtClean="0"/>
                    </a:p>
                    <a:p>
                      <a:endParaRPr lang="it-IT" dirty="0" smtClean="0"/>
                    </a:p>
                    <a:p>
                      <a:endParaRPr lang="it-IT" dirty="0" smtClean="0"/>
                    </a:p>
                    <a:p>
                      <a:endParaRPr lang="it-IT" dirty="0" smtClean="0"/>
                    </a:p>
                    <a:p>
                      <a:endParaRPr lang="it-IT" dirty="0" smtClean="0"/>
                    </a:p>
                    <a:p>
                      <a:endParaRPr lang="it-IT" dirty="0"/>
                    </a:p>
                  </a:txBody>
                  <a:tcPr/>
                </a:tc>
                <a:tc>
                  <a:txBody>
                    <a:bodyPr/>
                    <a:lstStyle/>
                    <a:p>
                      <a:r>
                        <a:rPr lang="it-IT" b="0" dirty="0" smtClean="0"/>
                        <a:t>TRAZIONE</a:t>
                      </a:r>
                    </a:p>
                    <a:p>
                      <a:endParaRPr lang="it-IT" b="0" dirty="0" smtClean="0"/>
                    </a:p>
                    <a:p>
                      <a:r>
                        <a:rPr lang="it-IT" b="0" dirty="0" smtClean="0"/>
                        <a:t>Il palloncino sale</a:t>
                      </a:r>
                      <a:r>
                        <a:rPr lang="it-IT" b="0" baseline="0" dirty="0" smtClean="0"/>
                        <a:t> lungo la colonna vertebrale (</a:t>
                      </a:r>
                      <a:r>
                        <a:rPr lang="it-IT" b="0" i="1" baseline="0" dirty="0" smtClean="0"/>
                        <a:t>gonfiando la cassa toracica</a:t>
                      </a:r>
                      <a:r>
                        <a:rPr lang="it-IT" b="0" baseline="0" dirty="0" smtClean="0"/>
                        <a:t>)</a:t>
                      </a:r>
                      <a:endParaRPr lang="it-IT" b="0" dirty="0"/>
                    </a:p>
                  </a:txBody>
                  <a:tcPr/>
                </a:tc>
              </a:tr>
              <a:tr h="1636070">
                <a:tc>
                  <a:txBody>
                    <a:bodyPr/>
                    <a:lstStyle/>
                    <a:p>
                      <a:endParaRPr lang="it-IT" dirty="0" smtClean="0"/>
                    </a:p>
                    <a:p>
                      <a:endParaRPr lang="it-IT" dirty="0" smtClean="0"/>
                    </a:p>
                    <a:p>
                      <a:endParaRPr lang="it-IT" dirty="0" smtClean="0"/>
                    </a:p>
                    <a:p>
                      <a:endParaRPr lang="it-IT" dirty="0" smtClean="0"/>
                    </a:p>
                    <a:p>
                      <a:endParaRPr lang="it-IT" dirty="0" smtClean="0"/>
                    </a:p>
                    <a:p>
                      <a:endParaRPr lang="it-IT" dirty="0"/>
                    </a:p>
                  </a:txBody>
                  <a:tcPr/>
                </a:tc>
                <a:tc>
                  <a:txBody>
                    <a:bodyPr/>
                    <a:lstStyle/>
                    <a:p>
                      <a:r>
                        <a:rPr lang="it-IT" dirty="0" smtClean="0"/>
                        <a:t>MIRA</a:t>
                      </a:r>
                    </a:p>
                    <a:p>
                      <a:endParaRPr lang="it-IT" dirty="0" smtClean="0"/>
                    </a:p>
                    <a:p>
                      <a:r>
                        <a:rPr lang="it-IT" dirty="0" smtClean="0"/>
                        <a:t>Il</a:t>
                      </a:r>
                      <a:r>
                        <a:rPr lang="it-IT" baseline="0" dirty="0" smtClean="0"/>
                        <a:t> palloncino scende naturalmente (</a:t>
                      </a:r>
                      <a:r>
                        <a:rPr lang="it-IT" i="1" baseline="0" dirty="0" smtClean="0"/>
                        <a:t>sgonfiando la cassa toracica </a:t>
                      </a:r>
                      <a:r>
                        <a:rPr lang="it-IT" i="1" baseline="0" dirty="0" err="1" smtClean="0"/>
                        <a:t>max</a:t>
                      </a:r>
                      <a:r>
                        <a:rPr lang="it-IT" i="1" baseline="0" dirty="0" smtClean="0"/>
                        <a:t> del 20-30%)</a:t>
                      </a:r>
                      <a:endParaRPr lang="it-IT" i="1" dirty="0"/>
                    </a:p>
                  </a:txBody>
                  <a:tcPr/>
                </a:tc>
              </a:tr>
              <a:tr h="1636070">
                <a:tc>
                  <a:txBody>
                    <a:bodyPr/>
                    <a:lstStyle/>
                    <a:p>
                      <a:endParaRPr lang="it-IT" dirty="0" smtClean="0"/>
                    </a:p>
                    <a:p>
                      <a:endParaRPr lang="it-IT" dirty="0" smtClean="0"/>
                    </a:p>
                    <a:p>
                      <a:endParaRPr lang="it-IT" dirty="0" smtClean="0"/>
                    </a:p>
                    <a:p>
                      <a:endParaRPr lang="it-IT" dirty="0" smtClean="0"/>
                    </a:p>
                    <a:p>
                      <a:endParaRPr lang="it-IT" dirty="0"/>
                    </a:p>
                  </a:txBody>
                  <a:tcPr/>
                </a:tc>
                <a:tc>
                  <a:txBody>
                    <a:bodyPr/>
                    <a:lstStyle/>
                    <a:p>
                      <a:r>
                        <a:rPr lang="it-IT" dirty="0" smtClean="0"/>
                        <a:t>RILASCIO</a:t>
                      </a:r>
                    </a:p>
                    <a:p>
                      <a:endParaRPr lang="it-IT" dirty="0" smtClean="0"/>
                    </a:p>
                    <a:p>
                      <a:r>
                        <a:rPr lang="it-IT" dirty="0" smtClean="0"/>
                        <a:t>Con</a:t>
                      </a:r>
                      <a:r>
                        <a:rPr lang="it-IT" baseline="0" dirty="0" smtClean="0"/>
                        <a:t> un’espirazione del tutto naturale il palloncino scende (</a:t>
                      </a:r>
                      <a:r>
                        <a:rPr lang="it-IT" i="1" baseline="0" dirty="0" smtClean="0"/>
                        <a:t>sgonfiando la cassa toracica)</a:t>
                      </a:r>
                      <a:endParaRPr lang="it-IT" i="1" dirty="0"/>
                    </a:p>
                  </a:txBody>
                  <a:tcPr/>
                </a:tc>
              </a:tr>
            </a:tbl>
          </a:graphicData>
        </a:graphic>
      </p:graphicFrame>
      <p:pic>
        <p:nvPicPr>
          <p:cNvPr id="5" name="Immagine 4" descr="DavidShouldersSetup.jpg"/>
          <p:cNvPicPr>
            <a:picLocks noChangeAspect="1"/>
          </p:cNvPicPr>
          <p:nvPr/>
        </p:nvPicPr>
        <p:blipFill>
          <a:blip r:embed="rId2" cstate="print"/>
          <a:stretch>
            <a:fillRect/>
          </a:stretch>
        </p:blipFill>
        <p:spPr>
          <a:xfrm>
            <a:off x="928662" y="1500174"/>
            <a:ext cx="2214578" cy="1803348"/>
          </a:xfrm>
          <a:prstGeom prst="rect">
            <a:avLst/>
          </a:prstGeom>
        </p:spPr>
      </p:pic>
      <p:sp>
        <p:nvSpPr>
          <p:cNvPr id="6" name="Goccia 5"/>
          <p:cNvSpPr/>
          <p:nvPr/>
        </p:nvSpPr>
        <p:spPr>
          <a:xfrm rot="7888014">
            <a:off x="1565020" y="2112720"/>
            <a:ext cx="235419" cy="279225"/>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con strisce 7"/>
          <p:cNvSpPr/>
          <p:nvPr/>
        </p:nvSpPr>
        <p:spPr>
          <a:xfrm rot="16200000">
            <a:off x="1500166" y="2714620"/>
            <a:ext cx="428628" cy="14287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DBLoadingH2.jpg"/>
          <p:cNvPicPr>
            <a:picLocks noChangeAspect="1"/>
          </p:cNvPicPr>
          <p:nvPr/>
        </p:nvPicPr>
        <p:blipFill>
          <a:blip r:embed="rId3" cstate="print"/>
          <a:stretch>
            <a:fillRect/>
          </a:stretch>
        </p:blipFill>
        <p:spPr>
          <a:xfrm>
            <a:off x="946522" y="3457576"/>
            <a:ext cx="2196718" cy="1614498"/>
          </a:xfrm>
          <a:prstGeom prst="rect">
            <a:avLst/>
          </a:prstGeom>
        </p:spPr>
      </p:pic>
      <p:sp>
        <p:nvSpPr>
          <p:cNvPr id="10" name="Goccia 9"/>
          <p:cNvSpPr/>
          <p:nvPr/>
        </p:nvSpPr>
        <p:spPr>
          <a:xfrm rot="7888014">
            <a:off x="1707895" y="3898669"/>
            <a:ext cx="235419" cy="279225"/>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con strisce 10"/>
          <p:cNvSpPr/>
          <p:nvPr/>
        </p:nvSpPr>
        <p:spPr>
          <a:xfrm rot="5400000">
            <a:off x="1750199" y="4321975"/>
            <a:ext cx="214314" cy="14287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descr="DBReleaseV4.jpg"/>
          <p:cNvPicPr>
            <a:picLocks noChangeAspect="1"/>
          </p:cNvPicPr>
          <p:nvPr/>
        </p:nvPicPr>
        <p:blipFill>
          <a:blip r:embed="rId4" cstate="print"/>
          <a:stretch>
            <a:fillRect/>
          </a:stretch>
        </p:blipFill>
        <p:spPr>
          <a:xfrm>
            <a:off x="1071538" y="5143511"/>
            <a:ext cx="1928826" cy="1543061"/>
          </a:xfrm>
          <a:prstGeom prst="rect">
            <a:avLst/>
          </a:prstGeom>
        </p:spPr>
      </p:pic>
      <p:sp>
        <p:nvSpPr>
          <p:cNvPr id="13" name="Goccia 12"/>
          <p:cNvSpPr/>
          <p:nvPr/>
        </p:nvSpPr>
        <p:spPr>
          <a:xfrm rot="7888014">
            <a:off x="1779332" y="5898932"/>
            <a:ext cx="235419" cy="279225"/>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con strisce 13"/>
          <p:cNvSpPr/>
          <p:nvPr/>
        </p:nvSpPr>
        <p:spPr>
          <a:xfrm rot="5400000">
            <a:off x="1714480" y="6357958"/>
            <a:ext cx="357190" cy="21431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egnaposto piè di pagina 14"/>
          <p:cNvSpPr>
            <a:spLocks noGrp="1"/>
          </p:cNvSpPr>
          <p:nvPr>
            <p:ph type="ftr" sz="quarter" idx="11"/>
          </p:nvPr>
        </p:nvSpPr>
        <p:spPr/>
        <p:txBody>
          <a:bodyPr/>
          <a:lstStyle/>
          <a:p>
            <a:r>
              <a:rPr lang="it-IT" smtClean="0"/>
              <a:t>(ASD Villa Guidini) a cura di Busato G., Moretto G., Zugno R.</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12858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5" name="Picture 1"/>
          <p:cNvPicPr>
            <a:picLocks noChangeAspect="1" noChangeArrowheads="1"/>
          </p:cNvPicPr>
          <p:nvPr/>
        </p:nvPicPr>
        <p:blipFill>
          <a:blip r:embed="rId3" cstate="print"/>
          <a:srcRect/>
          <a:stretch>
            <a:fillRect/>
          </a:stretch>
        </p:blipFill>
        <p:spPr bwMode="auto">
          <a:xfrm rot="5400000">
            <a:off x="132152" y="224982"/>
            <a:ext cx="1000133" cy="835873"/>
          </a:xfrm>
          <a:prstGeom prst="rect">
            <a:avLst/>
          </a:prstGeom>
          <a:noFill/>
          <a:ln w="9525">
            <a:noFill/>
            <a:miter lim="800000"/>
            <a:headEnd/>
            <a:tailEnd/>
          </a:ln>
        </p:spPr>
      </p:pic>
      <p:sp>
        <p:nvSpPr>
          <p:cNvPr id="2" name="Titolo 1"/>
          <p:cNvSpPr>
            <a:spLocks noGrp="1"/>
          </p:cNvSpPr>
          <p:nvPr>
            <p:ph type="title"/>
          </p:nvPr>
        </p:nvSpPr>
        <p:spPr>
          <a:xfrm>
            <a:off x="628680" y="71422"/>
            <a:ext cx="8229600" cy="1143000"/>
          </a:xfrm>
        </p:spPr>
        <p:txBody>
          <a:bodyPr/>
          <a:lstStyle/>
          <a:p>
            <a:r>
              <a:rPr lang="en-GB" dirty="0" smtClean="0"/>
              <a:t>RISCALDAMENTO DINAMICO</a:t>
            </a:r>
            <a:endParaRPr lang="en-GB" dirty="0"/>
          </a:p>
        </p:txBody>
      </p:sp>
      <p:sp>
        <p:nvSpPr>
          <p:cNvPr id="6" name="CasellaDiTesto 5"/>
          <p:cNvSpPr txBox="1"/>
          <p:nvPr/>
        </p:nvSpPr>
        <p:spPr>
          <a:xfrm>
            <a:off x="357158" y="1428736"/>
            <a:ext cx="7929618" cy="4524315"/>
          </a:xfrm>
          <a:prstGeom prst="rect">
            <a:avLst/>
          </a:prstGeom>
          <a:noFill/>
        </p:spPr>
        <p:txBody>
          <a:bodyPr wrap="square" rtlCol="0">
            <a:spAutoFit/>
          </a:bodyPr>
          <a:lstStyle/>
          <a:p>
            <a:r>
              <a:rPr lang="it-IT" dirty="0" smtClean="0"/>
              <a:t>Per il tiro con l’arco non serve una preparazione atletica che potenzi il tono muscolare, ma che abitui il corpo, tutto il corpo, ad adeguarsi alle sollecitazioni cui può essere sottoposto. Escludendo esercizi che portano ad aumentare la massa dei bicipiti che erroneamente vengono interpretati come essenziali, dovete curare tutto il corpo senza fissarvi su di un particolare fascio muscolare. Anche se apparentemente statico, il tiro con l’arco impegna tutto il corpo. Scoprendo che l’azione di trarre la corda avviene con i muscoli della schiena, non dovete pensare che tutta la sequenza di movimenti fisici si limiti a quel settore anatomico. Tutto il corpo deve partecipare all’azione, dalla pianta dei piedi alla punta delle dita della mano. La preparazione atletica essenziale passa attraverso le classiche discipline preparatorie come il footing e il nuoto.</a:t>
            </a:r>
          </a:p>
          <a:p>
            <a:r>
              <a:rPr lang="it-IT" dirty="0" smtClean="0"/>
              <a:t>Queste attività servono soprattutto ad aiutare l’espansione toracica durante l’atto respiratorio, che costituisce una fase determinante nel tiro.</a:t>
            </a:r>
          </a:p>
          <a:p>
            <a:r>
              <a:rPr lang="it-IT" dirty="0" smtClean="0"/>
              <a:t>Anche quando usiamo un arco di basso </a:t>
            </a:r>
            <a:r>
              <a:rPr lang="it-IT" dirty="0" err="1" smtClean="0"/>
              <a:t>libbraggio</a:t>
            </a:r>
            <a:r>
              <a:rPr lang="it-IT" dirty="0" smtClean="0"/>
              <a:t> è necessario attuare una corretta azione di riscaldamento. Il riscaldamento è una fase indispensabile che </a:t>
            </a:r>
            <a:r>
              <a:rPr lang="it-IT" b="1" i="1" dirty="0" smtClean="0"/>
              <a:t>deve</a:t>
            </a:r>
            <a:r>
              <a:rPr lang="it-IT" dirty="0" smtClean="0"/>
              <a:t> precedere il tiro sia in gara che in allenamento.</a:t>
            </a:r>
            <a:endParaRPr lang="it-IT" dirty="0"/>
          </a:p>
        </p:txBody>
      </p:sp>
      <p:sp>
        <p:nvSpPr>
          <p:cNvPr id="7" name="Segnaposto piè di pagina 6"/>
          <p:cNvSpPr>
            <a:spLocks noGrp="1"/>
          </p:cNvSpPr>
          <p:nvPr>
            <p:ph type="ftr" sz="quarter" idx="11"/>
          </p:nvPr>
        </p:nvSpPr>
        <p:spPr/>
        <p:txBody>
          <a:bodyPr/>
          <a:lstStyle/>
          <a:p>
            <a:r>
              <a:rPr lang="it-IT" smtClean="0"/>
              <a:t>(ASD Villa Guidini) a cura di Busato G., Moretto G., Zugno R.</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285720" y="213385"/>
          <a:ext cx="8715436" cy="6644640"/>
        </p:xfrm>
        <a:graphic>
          <a:graphicData uri="http://schemas.openxmlformats.org/drawingml/2006/table">
            <a:tbl>
              <a:tblPr/>
              <a:tblGrid>
                <a:gridCol w="2623188"/>
                <a:gridCol w="3186508"/>
                <a:gridCol w="2905740"/>
              </a:tblGrid>
              <a:tr h="497325">
                <a:tc>
                  <a:txBody>
                    <a:bodyPr/>
                    <a:lstStyle/>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28575" cap="flat" cmpd="sng" algn="ctr">
                      <a:solidFill>
                        <a:srgbClr val="AC66BB"/>
                      </a:solidFill>
                      <a:prstDash val="solid"/>
                      <a:round/>
                      <a:headEnd type="none" w="med" len="med"/>
                      <a:tailEnd type="none" w="med" len="med"/>
                    </a:lnB>
                  </a:tcPr>
                </a:tc>
                <a:tc>
                  <a:txBody>
                    <a:bodyPr/>
                    <a:lstStyle/>
                    <a:p>
                      <a:pPr>
                        <a:spcAft>
                          <a:spcPts val="0"/>
                        </a:spcAft>
                      </a:pPr>
                      <a:r>
                        <a:rPr lang="it-IT" sz="1400" i="1" dirty="0">
                          <a:latin typeface="Trebuchet MS"/>
                          <a:ea typeface="Times New Roman"/>
                          <a:cs typeface="Times New Roman"/>
                        </a:rPr>
                        <a:t>CIRCONDUZIONE DELLE BRACCIA</a:t>
                      </a:r>
                      <a:endParaRPr lang="it-IT" sz="1400" dirty="0">
                        <a:latin typeface="Trebuchet MS"/>
                        <a:ea typeface="Trebuchet MS"/>
                        <a:cs typeface="Times New Roman"/>
                      </a:endParaRPr>
                    </a:p>
                    <a:p>
                      <a:pPr>
                        <a:spcAft>
                          <a:spcPts val="0"/>
                        </a:spcAft>
                      </a:pPr>
                      <a:r>
                        <a:rPr lang="it-IT" sz="1400" i="1" dirty="0">
                          <a:latin typeface="Trebuchet MS"/>
                          <a:ea typeface="Times New Roman"/>
                          <a:cs typeface="Times New Roman"/>
                        </a:rPr>
                        <a:t>10 X </a:t>
                      </a:r>
                      <a:r>
                        <a:rPr lang="it-IT" sz="1400" i="1" dirty="0" smtClean="0">
                          <a:latin typeface="Trebuchet MS"/>
                          <a:ea typeface="Times New Roman"/>
                          <a:cs typeface="Times New Roman"/>
                        </a:rPr>
                        <a:t>braccio</a:t>
                      </a:r>
                    </a:p>
                    <a:p>
                      <a:pPr>
                        <a:spcAft>
                          <a:spcPts val="0"/>
                        </a:spcAft>
                      </a:pPr>
                      <a:endParaRPr lang="it-IT" sz="1400" i="1" dirty="0" smtClean="0">
                        <a:latin typeface="Trebuchet MS"/>
                        <a:ea typeface="Trebuchet MS"/>
                        <a:cs typeface="Times New Roman"/>
                      </a:endParaRPr>
                    </a:p>
                    <a:p>
                      <a:pPr>
                        <a:spcAft>
                          <a:spcPts val="0"/>
                        </a:spcAft>
                      </a:pPr>
                      <a:endParaRPr lang="it-IT" sz="1400" i="1" dirty="0" smtClean="0">
                        <a:latin typeface="Trebuchet MS"/>
                        <a:ea typeface="Trebuchet MS"/>
                        <a:cs typeface="Times New Roman"/>
                      </a:endParaRPr>
                    </a:p>
                    <a:p>
                      <a:pPr>
                        <a:spcAft>
                          <a:spcPts val="0"/>
                        </a:spcAft>
                      </a:pPr>
                      <a:r>
                        <a:rPr lang="it-IT" sz="1400" i="1" dirty="0" smtClean="0">
                          <a:latin typeface="Trebuchet MS"/>
                          <a:ea typeface="Trebuchet MS"/>
                          <a:cs typeface="Times New Roman"/>
                        </a:rPr>
                        <a:t>(deltoide)</a:t>
                      </a:r>
                      <a:endParaRPr lang="it-IT" sz="14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28575" cap="flat" cmpd="sng" algn="ctr">
                      <a:solidFill>
                        <a:srgbClr val="AC66BB"/>
                      </a:solidFill>
                      <a:prstDash val="solid"/>
                      <a:round/>
                      <a:headEnd type="none" w="med" len="med"/>
                      <a:tailEnd type="none" w="med" len="med"/>
                    </a:lnB>
                  </a:tcPr>
                </a:tc>
                <a:tc>
                  <a:txBody>
                    <a:bodyPr/>
                    <a:lstStyle/>
                    <a:p>
                      <a:pPr>
                        <a:lnSpc>
                          <a:spcPct val="115000"/>
                        </a:lnSpc>
                        <a:spcAft>
                          <a:spcPts val="0"/>
                        </a:spcAft>
                      </a:pPr>
                      <a:r>
                        <a:rPr lang="it-IT" sz="1400" dirty="0">
                          <a:latin typeface="Trebuchet MS"/>
                          <a:ea typeface="Times New Roman"/>
                          <a:cs typeface="Times New Roman"/>
                        </a:rPr>
                        <a:t>In senso orario, antiorario, alternato. (prima con un braccio poi con l’altro</a:t>
                      </a:r>
                      <a:r>
                        <a:rPr lang="it-IT" sz="1400" dirty="0" smtClean="0">
                          <a:latin typeface="Trebuchet MS"/>
                          <a:ea typeface="Times New Roman"/>
                          <a:cs typeface="Times New Roman"/>
                        </a:rPr>
                        <a:t>)</a:t>
                      </a:r>
                    </a:p>
                    <a:p>
                      <a:pPr>
                        <a:lnSpc>
                          <a:spcPct val="115000"/>
                        </a:lnSpc>
                        <a:spcAft>
                          <a:spcPts val="0"/>
                        </a:spcAft>
                      </a:pPr>
                      <a:endParaRPr lang="it-IT" sz="14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28575" cap="flat" cmpd="sng" algn="ctr">
                      <a:solidFill>
                        <a:srgbClr val="AC66BB"/>
                      </a:solidFill>
                      <a:prstDash val="solid"/>
                      <a:round/>
                      <a:headEnd type="none" w="med" len="med"/>
                      <a:tailEnd type="none" w="med" len="med"/>
                    </a:lnB>
                  </a:tcPr>
                </a:tc>
              </a:tr>
              <a:tr h="838377">
                <a:tc>
                  <a:txBody>
                    <a:bodyPr/>
                    <a:lstStyle/>
                    <a:p>
                      <a:pPr>
                        <a:spcAft>
                          <a:spcPts val="0"/>
                        </a:spcAft>
                      </a:pPr>
                      <a:endParaRPr lang="it-IT" sz="6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28575"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c>
                  <a:txBody>
                    <a:bodyPr/>
                    <a:lstStyle/>
                    <a:p>
                      <a:pPr>
                        <a:spcAft>
                          <a:spcPts val="0"/>
                        </a:spcAft>
                      </a:pPr>
                      <a:r>
                        <a:rPr lang="it-IT" sz="1400" i="1" dirty="0">
                          <a:latin typeface="Trebuchet MS"/>
                          <a:ea typeface="Trebuchet MS"/>
                          <a:cs typeface="Times New Roman"/>
                        </a:rPr>
                        <a:t>ESTENSIONE FRONTALE CON ELASTICO</a:t>
                      </a:r>
                      <a:endParaRPr lang="it-IT" sz="1400" dirty="0">
                        <a:latin typeface="Trebuchet MS"/>
                        <a:ea typeface="Trebuchet MS"/>
                        <a:cs typeface="Times New Roman"/>
                      </a:endParaRPr>
                    </a:p>
                    <a:p>
                      <a:pPr>
                        <a:spcAft>
                          <a:spcPts val="0"/>
                        </a:spcAft>
                      </a:pPr>
                      <a:r>
                        <a:rPr lang="it-IT" sz="1400" i="1" dirty="0">
                          <a:latin typeface="Trebuchet MS"/>
                          <a:ea typeface="Trebuchet MS"/>
                          <a:cs typeface="Times New Roman"/>
                        </a:rPr>
                        <a:t>10 </a:t>
                      </a:r>
                      <a:r>
                        <a:rPr lang="it-IT" sz="1400" i="1" dirty="0" smtClean="0">
                          <a:latin typeface="Trebuchet MS"/>
                          <a:ea typeface="Trebuchet MS"/>
                          <a:cs typeface="Times New Roman"/>
                        </a:rPr>
                        <a:t>x</a:t>
                      </a:r>
                    </a:p>
                    <a:p>
                      <a:pPr>
                        <a:spcAft>
                          <a:spcPts val="0"/>
                        </a:spcAft>
                      </a:pPr>
                      <a:endParaRPr lang="it-IT" sz="1400" i="1" dirty="0" smtClean="0">
                        <a:latin typeface="Trebuchet MS"/>
                        <a:ea typeface="Trebuchet MS"/>
                        <a:cs typeface="Times New Roman"/>
                      </a:endParaRPr>
                    </a:p>
                    <a:p>
                      <a:pPr>
                        <a:spcAft>
                          <a:spcPts val="0"/>
                        </a:spcAft>
                      </a:pPr>
                      <a:endParaRPr lang="it-IT" sz="1400" i="1" dirty="0" smtClean="0">
                        <a:latin typeface="Trebuchet MS"/>
                        <a:ea typeface="Trebuchet MS"/>
                        <a:cs typeface="Times New Roman"/>
                      </a:endParaRPr>
                    </a:p>
                    <a:p>
                      <a:pPr>
                        <a:spcAft>
                          <a:spcPts val="0"/>
                        </a:spcAft>
                      </a:pPr>
                      <a:endParaRPr lang="it-IT" sz="1400" i="1" dirty="0" smtClean="0">
                        <a:latin typeface="Trebuchet MS"/>
                        <a:ea typeface="Trebuchet MS"/>
                        <a:cs typeface="Times New Roman"/>
                      </a:endParaRPr>
                    </a:p>
                    <a:p>
                      <a:pPr>
                        <a:spcAft>
                          <a:spcPts val="0"/>
                        </a:spcAft>
                      </a:pPr>
                      <a:r>
                        <a:rPr lang="it-IT" sz="1400" i="1" dirty="0" smtClean="0">
                          <a:latin typeface="Trebuchet MS"/>
                          <a:ea typeface="Trebuchet MS"/>
                          <a:cs typeface="Times New Roman"/>
                        </a:rPr>
                        <a:t>(trapezio, deltoide)</a:t>
                      </a:r>
                      <a:endParaRPr lang="it-IT" sz="14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28575"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c>
                  <a:txBody>
                    <a:bodyPr/>
                    <a:lstStyle/>
                    <a:p>
                      <a:pPr>
                        <a:lnSpc>
                          <a:spcPct val="115000"/>
                        </a:lnSpc>
                        <a:spcAft>
                          <a:spcPts val="0"/>
                        </a:spcAft>
                      </a:pPr>
                      <a:r>
                        <a:rPr lang="it-IT" sz="1400" dirty="0">
                          <a:latin typeface="Trebuchet MS"/>
                          <a:ea typeface="Trebuchet MS"/>
                          <a:cs typeface="Times New Roman"/>
                        </a:rPr>
                        <a:t>Braccia tese in avanti, elastico all’altezza degli occhi, tendere l’elastico fino alla completa apertura delle braccia senza mai perdere la tensione </a:t>
                      </a:r>
                      <a:r>
                        <a:rPr lang="it-IT" sz="1400" dirty="0" smtClean="0">
                          <a:latin typeface="Trebuchet MS"/>
                          <a:ea typeface="Trebuchet MS"/>
                          <a:cs typeface="Times New Roman"/>
                        </a:rPr>
                        <a:t>dell’elastico.</a:t>
                      </a:r>
                      <a:endParaRPr lang="it-IT" sz="14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28575"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r>
              <a:tr h="741419">
                <a:tc>
                  <a:txBody>
                    <a:bodyPr/>
                    <a:lstStyle/>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c>
                  <a:txBody>
                    <a:bodyPr/>
                    <a:lstStyle/>
                    <a:p>
                      <a:pPr>
                        <a:spcAft>
                          <a:spcPts val="0"/>
                        </a:spcAft>
                      </a:pPr>
                      <a:r>
                        <a:rPr lang="it-IT" sz="1400" i="1" dirty="0">
                          <a:latin typeface="Trebuchet MS"/>
                          <a:ea typeface="Trebuchet MS"/>
                          <a:cs typeface="Times New Roman"/>
                        </a:rPr>
                        <a:t>ESTENSIONE POSTERIORE</a:t>
                      </a:r>
                      <a:endParaRPr lang="it-IT" sz="1400" dirty="0">
                        <a:latin typeface="Trebuchet MS"/>
                        <a:ea typeface="Trebuchet MS"/>
                        <a:cs typeface="Times New Roman"/>
                      </a:endParaRPr>
                    </a:p>
                    <a:p>
                      <a:pPr>
                        <a:spcAft>
                          <a:spcPts val="0"/>
                        </a:spcAft>
                      </a:pPr>
                      <a:r>
                        <a:rPr lang="it-IT" sz="1400" i="1" dirty="0" smtClean="0">
                          <a:latin typeface="Trebuchet MS"/>
                          <a:ea typeface="Trebuchet MS"/>
                          <a:cs typeface="Times New Roman"/>
                        </a:rPr>
                        <a:t>10x</a:t>
                      </a:r>
                    </a:p>
                    <a:p>
                      <a:pPr>
                        <a:spcAft>
                          <a:spcPts val="0"/>
                        </a:spcAft>
                      </a:pPr>
                      <a:endParaRPr lang="it-IT" sz="1400" i="1" dirty="0" smtClean="0">
                        <a:latin typeface="Trebuchet MS"/>
                        <a:ea typeface="Trebuchet MS"/>
                        <a:cs typeface="Times New Roman"/>
                      </a:endParaRPr>
                    </a:p>
                    <a:p>
                      <a:pPr>
                        <a:spcAft>
                          <a:spcPts val="0"/>
                        </a:spcAft>
                      </a:pPr>
                      <a:endParaRPr lang="it-IT" sz="1400" i="1" dirty="0" smtClean="0">
                        <a:latin typeface="Trebuchet MS"/>
                        <a:ea typeface="Trebuchet MS"/>
                        <a:cs typeface="Times New Roman"/>
                      </a:endParaRPr>
                    </a:p>
                    <a:p>
                      <a:pPr>
                        <a:spcAft>
                          <a:spcPts val="0"/>
                        </a:spcAft>
                      </a:pPr>
                      <a:r>
                        <a:rPr lang="it-IT" sz="1400" dirty="0" smtClean="0">
                          <a:latin typeface="Trebuchet MS"/>
                          <a:ea typeface="Trebuchet MS"/>
                          <a:cs typeface="Times New Roman"/>
                        </a:rPr>
                        <a:t>(</a:t>
                      </a:r>
                      <a:r>
                        <a:rPr lang="it-IT" sz="1400" i="1" dirty="0" smtClean="0">
                          <a:latin typeface="Trebuchet MS"/>
                          <a:ea typeface="Trebuchet MS"/>
                          <a:cs typeface="Times New Roman"/>
                        </a:rPr>
                        <a:t>trapezio)</a:t>
                      </a:r>
                      <a:endParaRPr lang="it-IT" sz="14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c>
                  <a:txBody>
                    <a:bodyPr/>
                    <a:lstStyle/>
                    <a:p>
                      <a:pPr>
                        <a:spcAft>
                          <a:spcPts val="0"/>
                        </a:spcAft>
                      </a:pPr>
                      <a:r>
                        <a:rPr lang="it-IT" sz="1400">
                          <a:latin typeface="Trebuchet MS"/>
                          <a:ea typeface="Trebuchet MS"/>
                          <a:cs typeface="Times New Roman"/>
                        </a:rPr>
                        <a:t>Braccia tese verso l’alto,elastico sopra la testa portandolo con le braccia tese sino all’altezza delle spalle,senza perdere mai la tensione.</a:t>
                      </a: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r>
              <a:tr h="741419">
                <a:tc>
                  <a:txBody>
                    <a:bodyPr/>
                    <a:lstStyle/>
                    <a:p>
                      <a:pPr>
                        <a:spcAft>
                          <a:spcPts val="0"/>
                        </a:spcAft>
                      </a:pPr>
                      <a:endParaRPr lang="it-IT" sz="6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c>
                  <a:txBody>
                    <a:bodyPr/>
                    <a:lstStyle/>
                    <a:p>
                      <a:pPr>
                        <a:spcAft>
                          <a:spcPts val="0"/>
                        </a:spcAft>
                      </a:pPr>
                      <a:r>
                        <a:rPr lang="it-IT" sz="1400" i="1" dirty="0">
                          <a:latin typeface="Trebuchet MS"/>
                          <a:ea typeface="Trebuchet MS"/>
                          <a:cs typeface="Times New Roman"/>
                        </a:rPr>
                        <a:t>ESTENSIONE LATERALE</a:t>
                      </a:r>
                      <a:endParaRPr lang="it-IT" sz="1400" dirty="0">
                        <a:latin typeface="Trebuchet MS"/>
                        <a:ea typeface="Trebuchet MS"/>
                        <a:cs typeface="Times New Roman"/>
                      </a:endParaRPr>
                    </a:p>
                    <a:p>
                      <a:pPr>
                        <a:spcAft>
                          <a:spcPts val="0"/>
                        </a:spcAft>
                      </a:pPr>
                      <a:r>
                        <a:rPr lang="it-IT" sz="1400" i="1" dirty="0">
                          <a:latin typeface="Trebuchet MS"/>
                          <a:ea typeface="Trebuchet MS"/>
                          <a:cs typeface="Times New Roman"/>
                        </a:rPr>
                        <a:t>5 x </a:t>
                      </a:r>
                      <a:r>
                        <a:rPr lang="it-IT" sz="1400" i="1" dirty="0" smtClean="0">
                          <a:latin typeface="Trebuchet MS"/>
                          <a:ea typeface="Trebuchet MS"/>
                          <a:cs typeface="Times New Roman"/>
                        </a:rPr>
                        <a:t>braccio</a:t>
                      </a:r>
                    </a:p>
                    <a:p>
                      <a:pPr>
                        <a:spcAft>
                          <a:spcPts val="0"/>
                        </a:spcAft>
                      </a:pPr>
                      <a:endParaRPr lang="it-IT" sz="1400" i="1" dirty="0" smtClean="0">
                        <a:latin typeface="Trebuchet MS"/>
                        <a:ea typeface="Trebuchet MS"/>
                        <a:cs typeface="Times New Roman"/>
                      </a:endParaRPr>
                    </a:p>
                    <a:p>
                      <a:pPr>
                        <a:spcAft>
                          <a:spcPts val="0"/>
                        </a:spcAft>
                      </a:pPr>
                      <a:endParaRPr lang="it-IT" sz="1400" i="1" dirty="0" smtClean="0">
                        <a:latin typeface="Trebuchet MS"/>
                        <a:ea typeface="Trebuchet MS"/>
                        <a:cs typeface="Times New Roman"/>
                      </a:endParaRPr>
                    </a:p>
                    <a:p>
                      <a:pPr>
                        <a:spcAft>
                          <a:spcPts val="0"/>
                        </a:spcAft>
                      </a:pPr>
                      <a:r>
                        <a:rPr lang="it-IT" sz="1400" i="1" dirty="0" smtClean="0">
                          <a:latin typeface="Trebuchet MS"/>
                          <a:ea typeface="Trebuchet MS"/>
                          <a:cs typeface="Times New Roman"/>
                        </a:rPr>
                        <a:t>(deltoide, bicipite,</a:t>
                      </a:r>
                      <a:r>
                        <a:rPr lang="it-IT" sz="1400" i="1" baseline="0" dirty="0" smtClean="0">
                          <a:latin typeface="Trebuchet MS"/>
                          <a:ea typeface="Trebuchet MS"/>
                          <a:cs typeface="Times New Roman"/>
                        </a:rPr>
                        <a:t> tricipite)</a:t>
                      </a:r>
                      <a:endParaRPr lang="it-IT" sz="14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c>
                  <a:txBody>
                    <a:bodyPr/>
                    <a:lstStyle/>
                    <a:p>
                      <a:pPr>
                        <a:spcAft>
                          <a:spcPts val="0"/>
                        </a:spcAft>
                      </a:pPr>
                      <a:r>
                        <a:rPr lang="it-IT" sz="1400">
                          <a:latin typeface="Trebuchet MS"/>
                          <a:ea typeface="Trebuchet MS"/>
                          <a:cs typeface="Times New Roman"/>
                        </a:rPr>
                        <a:t>Braccia tese verso l’alto, elastico sopra la testa,un braccio rimane fermo e l’altro scende sino all’altezza della spalla con elastico sempre in tensione.</a:t>
                      </a: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r>
              <a:tr h="1847896">
                <a:tc>
                  <a:txBody>
                    <a:bodyPr/>
                    <a:lstStyle/>
                    <a:p>
                      <a:pPr>
                        <a:spcAft>
                          <a:spcPts val="0"/>
                        </a:spcAft>
                      </a:pPr>
                      <a:endParaRPr lang="it-IT" sz="6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c>
                  <a:txBody>
                    <a:bodyPr/>
                    <a:lstStyle/>
                    <a:p>
                      <a:pPr>
                        <a:spcAft>
                          <a:spcPts val="0"/>
                        </a:spcAft>
                      </a:pPr>
                      <a:r>
                        <a:rPr lang="it-IT" sz="1400" i="1" dirty="0">
                          <a:latin typeface="Trebuchet MS"/>
                          <a:ea typeface="Trebuchet MS"/>
                          <a:cs typeface="Times New Roman"/>
                        </a:rPr>
                        <a:t>TRAZIONE </a:t>
                      </a:r>
                      <a:endParaRPr lang="it-IT" sz="1400" dirty="0">
                        <a:latin typeface="Trebuchet MS"/>
                        <a:ea typeface="Trebuchet MS"/>
                        <a:cs typeface="Times New Roman"/>
                      </a:endParaRPr>
                    </a:p>
                    <a:p>
                      <a:pPr>
                        <a:spcAft>
                          <a:spcPts val="0"/>
                        </a:spcAft>
                      </a:pPr>
                      <a:r>
                        <a:rPr lang="it-IT" sz="1400" i="1" dirty="0">
                          <a:latin typeface="Trebuchet MS"/>
                          <a:ea typeface="Trebuchet MS"/>
                          <a:cs typeface="Times New Roman"/>
                        </a:rPr>
                        <a:t>5x </a:t>
                      </a:r>
                      <a:r>
                        <a:rPr lang="it-IT" sz="1400" i="1" dirty="0" smtClean="0">
                          <a:latin typeface="Trebuchet MS"/>
                          <a:ea typeface="Trebuchet MS"/>
                          <a:cs typeface="Times New Roman"/>
                        </a:rPr>
                        <a:t>braccio</a:t>
                      </a:r>
                    </a:p>
                    <a:p>
                      <a:pPr>
                        <a:spcAft>
                          <a:spcPts val="0"/>
                        </a:spcAft>
                      </a:pPr>
                      <a:endParaRPr lang="it-IT" sz="1400" i="1" dirty="0" smtClean="0">
                        <a:latin typeface="Trebuchet MS"/>
                        <a:ea typeface="Trebuchet MS"/>
                        <a:cs typeface="Times New Roman"/>
                      </a:endParaRPr>
                    </a:p>
                    <a:p>
                      <a:pPr>
                        <a:spcAft>
                          <a:spcPts val="0"/>
                        </a:spcAft>
                      </a:pPr>
                      <a:endParaRPr lang="it-IT" sz="1400" i="1" dirty="0" smtClean="0">
                        <a:latin typeface="Trebuchet MS"/>
                        <a:ea typeface="Trebuchet MS"/>
                        <a:cs typeface="Times New Roman"/>
                      </a:endParaRPr>
                    </a:p>
                    <a:p>
                      <a:pPr>
                        <a:spcAft>
                          <a:spcPts val="0"/>
                        </a:spcAft>
                      </a:pPr>
                      <a:endParaRPr lang="it-IT" sz="1400" i="1" dirty="0" smtClean="0">
                        <a:latin typeface="Trebuchet MS"/>
                        <a:ea typeface="Trebuchet MS"/>
                        <a:cs typeface="Times New Roman"/>
                      </a:endParaRPr>
                    </a:p>
                    <a:p>
                      <a:pPr>
                        <a:spcAft>
                          <a:spcPts val="0"/>
                        </a:spcAft>
                      </a:pPr>
                      <a:endParaRPr lang="it-IT" sz="1400" i="1" dirty="0" smtClean="0">
                        <a:latin typeface="Trebuchet MS"/>
                        <a:ea typeface="Trebuchet MS"/>
                        <a:cs typeface="Times New Roman"/>
                      </a:endParaRPr>
                    </a:p>
                    <a:p>
                      <a:pPr>
                        <a:spcAft>
                          <a:spcPts val="0"/>
                        </a:spcAft>
                      </a:pPr>
                      <a:endParaRPr lang="it-IT" sz="1400" i="1" dirty="0" smtClean="0">
                        <a:latin typeface="Trebuchet MS"/>
                        <a:ea typeface="Trebuchet MS"/>
                        <a:cs typeface="Times New Roman"/>
                      </a:endParaRPr>
                    </a:p>
                    <a:p>
                      <a:pPr>
                        <a:spcAft>
                          <a:spcPts val="0"/>
                        </a:spcAft>
                      </a:pPr>
                      <a:r>
                        <a:rPr lang="it-IT" sz="1400" i="1" dirty="0" smtClean="0">
                          <a:latin typeface="Trebuchet MS"/>
                          <a:ea typeface="Trebuchet MS"/>
                          <a:cs typeface="Times New Roman"/>
                        </a:rPr>
                        <a:t>(trapezio,romboide)</a:t>
                      </a:r>
                      <a:endParaRPr lang="it-IT" sz="1400" dirty="0">
                        <a:latin typeface="Trebuchet MS"/>
                        <a:ea typeface="Trebuchet MS"/>
                        <a:cs typeface="Times New Roman"/>
                      </a:endParaRP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c>
                  <a:txBody>
                    <a:bodyPr/>
                    <a:lstStyle/>
                    <a:p>
                      <a:pPr>
                        <a:spcAft>
                          <a:spcPts val="0"/>
                        </a:spcAft>
                      </a:pPr>
                      <a:r>
                        <a:rPr lang="it-IT" sz="1400" dirty="0">
                          <a:latin typeface="Trebuchet MS"/>
                          <a:ea typeface="Trebuchet MS"/>
                          <a:cs typeface="Times New Roman"/>
                        </a:rPr>
                        <a:t>Piegare in due l’elastico formando un asola, afferrare un’estremità con il braccio teso all’altezza della spalla verso l’esterno, posizionare il gomito dell’altro braccio all’interno dell’asola. Tendere   l’elastico portando indietro il gomito fino alla completa estensione.</a:t>
                      </a:r>
                    </a:p>
                  </a:txBody>
                  <a:tcPr marL="38746" marR="38746"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r>
            </a:tbl>
          </a:graphicData>
        </a:graphic>
      </p:graphicFrame>
      <p:pic>
        <p:nvPicPr>
          <p:cNvPr id="8" name="Picture 3" descr="F:\FOTO TCL\IMG_3826.JPG"/>
          <p:cNvPicPr>
            <a:picLocks noChangeAspect="1" noChangeArrowheads="1"/>
          </p:cNvPicPr>
          <p:nvPr/>
        </p:nvPicPr>
        <p:blipFill>
          <a:blip r:embed="rId3" cstate="print"/>
          <a:srcRect/>
          <a:stretch>
            <a:fillRect/>
          </a:stretch>
        </p:blipFill>
        <p:spPr bwMode="auto">
          <a:xfrm>
            <a:off x="857256" y="357166"/>
            <a:ext cx="1428728" cy="952485"/>
          </a:xfrm>
          <a:prstGeom prst="rect">
            <a:avLst/>
          </a:prstGeom>
          <a:noFill/>
        </p:spPr>
      </p:pic>
      <p:pic>
        <p:nvPicPr>
          <p:cNvPr id="1028" name="Picture 4" descr="F:\FOTO TCL\IMG_3828.JPG"/>
          <p:cNvPicPr>
            <a:picLocks noChangeAspect="1" noChangeArrowheads="1"/>
          </p:cNvPicPr>
          <p:nvPr/>
        </p:nvPicPr>
        <p:blipFill>
          <a:blip r:embed="rId4" cstate="print"/>
          <a:srcRect t="21098" b="28266"/>
          <a:stretch>
            <a:fillRect/>
          </a:stretch>
        </p:blipFill>
        <p:spPr bwMode="auto">
          <a:xfrm>
            <a:off x="857224" y="1497448"/>
            <a:ext cx="1414406" cy="1074296"/>
          </a:xfrm>
          <a:prstGeom prst="rect">
            <a:avLst/>
          </a:prstGeom>
          <a:noFill/>
        </p:spPr>
      </p:pic>
      <p:pic>
        <p:nvPicPr>
          <p:cNvPr id="1029" name="Picture 5" descr="F:\FOTO TCL\IMG_3829.JPG"/>
          <p:cNvPicPr>
            <a:picLocks noChangeAspect="1" noChangeArrowheads="1"/>
          </p:cNvPicPr>
          <p:nvPr/>
        </p:nvPicPr>
        <p:blipFill>
          <a:blip r:embed="rId5" cstate="print"/>
          <a:srcRect t="20513" b="28205"/>
          <a:stretch>
            <a:fillRect/>
          </a:stretch>
        </p:blipFill>
        <p:spPr bwMode="auto">
          <a:xfrm>
            <a:off x="842936" y="2714620"/>
            <a:ext cx="1443048" cy="1110037"/>
          </a:xfrm>
          <a:prstGeom prst="rect">
            <a:avLst/>
          </a:prstGeom>
          <a:noFill/>
        </p:spPr>
      </p:pic>
      <p:pic>
        <p:nvPicPr>
          <p:cNvPr id="1030" name="Picture 6" descr="F:\FOTO TCL\IMG_3831.JPG"/>
          <p:cNvPicPr>
            <a:picLocks noChangeAspect="1" noChangeArrowheads="1"/>
          </p:cNvPicPr>
          <p:nvPr/>
        </p:nvPicPr>
        <p:blipFill>
          <a:blip r:embed="rId6" cstate="print"/>
          <a:srcRect t="7407" b="44445"/>
          <a:stretch>
            <a:fillRect/>
          </a:stretch>
        </p:blipFill>
        <p:spPr bwMode="auto">
          <a:xfrm>
            <a:off x="857224" y="3929066"/>
            <a:ext cx="1384798" cy="1000132"/>
          </a:xfrm>
          <a:prstGeom prst="rect">
            <a:avLst/>
          </a:prstGeom>
          <a:noFill/>
        </p:spPr>
      </p:pic>
      <p:pic>
        <p:nvPicPr>
          <p:cNvPr id="1031" name="Picture 7" descr="F:\FOTO TCL\IMG_3832.JPG"/>
          <p:cNvPicPr>
            <a:picLocks noChangeAspect="1" noChangeArrowheads="1"/>
          </p:cNvPicPr>
          <p:nvPr/>
        </p:nvPicPr>
        <p:blipFill>
          <a:blip r:embed="rId7" cstate="print"/>
          <a:srcRect l="36015" t="18006" r="23167"/>
          <a:stretch>
            <a:fillRect/>
          </a:stretch>
        </p:blipFill>
        <p:spPr bwMode="auto">
          <a:xfrm rot="16200000">
            <a:off x="937023" y="5008997"/>
            <a:ext cx="1214447" cy="1626351"/>
          </a:xfrm>
          <a:prstGeom prst="rect">
            <a:avLst/>
          </a:prstGeom>
          <a:noFill/>
        </p:spPr>
      </p:pic>
      <p:sp>
        <p:nvSpPr>
          <p:cNvPr id="9" name="Segnaposto piè di pagina 8"/>
          <p:cNvSpPr>
            <a:spLocks noGrp="1"/>
          </p:cNvSpPr>
          <p:nvPr>
            <p:ph type="ftr" sz="quarter" idx="11"/>
          </p:nvPr>
        </p:nvSpPr>
        <p:spPr/>
        <p:txBody>
          <a:bodyPr/>
          <a:lstStyle/>
          <a:p>
            <a:r>
              <a:rPr lang="it-IT" smtClean="0"/>
              <a:t>(ASD Villa Guidini) a cura di Busato G., Moretto G., Zugno R.</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428596" y="500042"/>
          <a:ext cx="8229600" cy="5029200"/>
        </p:xfrm>
        <a:graphic>
          <a:graphicData uri="http://schemas.openxmlformats.org/drawingml/2006/table">
            <a:tbl>
              <a:tblPr firstRow="1" bandRow="1">
                <a:tableStyleId>{ED083AE6-46FA-4A59-8FB0-9F97EB10719F}</a:tableStyleId>
              </a:tblPr>
              <a:tblGrid>
                <a:gridCol w="2743200"/>
                <a:gridCol w="2743200"/>
                <a:gridCol w="2743200"/>
              </a:tblGrid>
              <a:tr h="370840">
                <a:tc>
                  <a:txBody>
                    <a:bodyPr/>
                    <a:lstStyle/>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a:latin typeface="Trebuchet MS"/>
                        <a:ea typeface="Trebuchet MS"/>
                        <a:cs typeface="Times New Roman"/>
                      </a:endParaRPr>
                    </a:p>
                  </a:txBody>
                  <a:tcPr marL="38746" marR="38746" marT="0" marB="0"/>
                </a:tc>
                <a:tc>
                  <a:txBody>
                    <a:bodyPr/>
                    <a:lstStyle/>
                    <a:p>
                      <a:pPr>
                        <a:spcAft>
                          <a:spcPts val="0"/>
                        </a:spcAft>
                      </a:pPr>
                      <a:r>
                        <a:rPr lang="it-IT" sz="1400" dirty="0"/>
                        <a:t>PULSAZIONI</a:t>
                      </a:r>
                    </a:p>
                    <a:p>
                      <a:pPr>
                        <a:spcAft>
                          <a:spcPts val="0"/>
                        </a:spcAft>
                      </a:pPr>
                      <a:r>
                        <a:rPr lang="it-IT" sz="1400" dirty="0" smtClean="0"/>
                        <a:t>10x</a:t>
                      </a:r>
                    </a:p>
                    <a:p>
                      <a:pPr>
                        <a:spcAft>
                          <a:spcPts val="0"/>
                        </a:spcAft>
                      </a:pPr>
                      <a:endParaRPr lang="it-IT" sz="1400" dirty="0" smtClean="0">
                        <a:latin typeface="Trebuchet MS"/>
                        <a:ea typeface="Trebuchet MS"/>
                        <a:cs typeface="Times New Roman"/>
                      </a:endParaRPr>
                    </a:p>
                    <a:p>
                      <a:pPr>
                        <a:spcAft>
                          <a:spcPts val="0"/>
                        </a:spcAft>
                      </a:pPr>
                      <a:endParaRPr lang="it-IT" sz="1400" dirty="0" smtClean="0">
                        <a:latin typeface="Trebuchet MS"/>
                        <a:ea typeface="Trebuchet MS"/>
                        <a:cs typeface="Times New Roman"/>
                      </a:endParaRPr>
                    </a:p>
                    <a:p>
                      <a:pPr>
                        <a:spcAft>
                          <a:spcPts val="0"/>
                        </a:spcAft>
                      </a:pPr>
                      <a:endParaRPr lang="it-IT" sz="1400" dirty="0" smtClean="0">
                        <a:latin typeface="Trebuchet MS"/>
                        <a:ea typeface="Trebuchet MS"/>
                        <a:cs typeface="Times New Roman"/>
                      </a:endParaRPr>
                    </a:p>
                    <a:p>
                      <a:pPr>
                        <a:spcAft>
                          <a:spcPts val="0"/>
                        </a:spcAft>
                      </a:pPr>
                      <a:r>
                        <a:rPr lang="it-IT" sz="1400" b="0" i="1" dirty="0" smtClean="0">
                          <a:latin typeface="Trebuchet MS"/>
                          <a:ea typeface="Trebuchet MS"/>
                          <a:cs typeface="Times New Roman"/>
                        </a:rPr>
                        <a:t>(trapezio,</a:t>
                      </a:r>
                      <a:r>
                        <a:rPr lang="it-IT" sz="1400" b="0" i="1" baseline="0" dirty="0" smtClean="0">
                          <a:latin typeface="Trebuchet MS"/>
                          <a:ea typeface="Trebuchet MS"/>
                          <a:cs typeface="Times New Roman"/>
                        </a:rPr>
                        <a:t> romboide)</a:t>
                      </a:r>
                      <a:endParaRPr lang="it-IT" sz="1400" b="0" i="1" dirty="0">
                        <a:latin typeface="Trebuchet MS"/>
                        <a:ea typeface="Trebuchet MS"/>
                        <a:cs typeface="Times New Roman"/>
                      </a:endParaRPr>
                    </a:p>
                  </a:txBody>
                  <a:tcPr marL="38746" marR="38746" marT="0" marB="0"/>
                </a:tc>
                <a:tc>
                  <a:txBody>
                    <a:bodyPr/>
                    <a:lstStyle/>
                    <a:p>
                      <a:pPr>
                        <a:spcAft>
                          <a:spcPts val="0"/>
                        </a:spcAft>
                      </a:pPr>
                      <a:r>
                        <a:rPr lang="it-IT" sz="1400"/>
                        <a:t>Utilizzando l’esercizio precedente rimanere in estensione e portare il gomito in iper-estensione tramite piccole pulsazioni.</a:t>
                      </a:r>
                      <a:endParaRPr lang="it-IT" sz="1400">
                        <a:latin typeface="Trebuchet MS"/>
                        <a:ea typeface="Trebuchet MS"/>
                        <a:cs typeface="Times New Roman"/>
                      </a:endParaRPr>
                    </a:p>
                  </a:txBody>
                  <a:tcPr marL="38746" marR="38746" marT="0" marB="0"/>
                </a:tc>
              </a:tr>
              <a:tr h="370840">
                <a:tc>
                  <a:txBody>
                    <a:bodyPr/>
                    <a:lstStyle/>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smtClean="0">
                        <a:latin typeface="Trebuchet MS"/>
                        <a:ea typeface="Trebuchet MS"/>
                        <a:cs typeface="Times New Roman"/>
                      </a:endParaRPr>
                    </a:p>
                    <a:p>
                      <a:pPr>
                        <a:spcAft>
                          <a:spcPts val="0"/>
                        </a:spcAft>
                      </a:pPr>
                      <a:endParaRPr lang="it-IT" sz="600" dirty="0">
                        <a:latin typeface="Trebuchet MS"/>
                        <a:ea typeface="Trebuchet MS"/>
                        <a:cs typeface="Times New Roman"/>
                      </a:endParaRPr>
                    </a:p>
                  </a:txBody>
                  <a:tcPr marL="38746" marR="38746" marT="0" marB="0"/>
                </a:tc>
                <a:tc>
                  <a:txBody>
                    <a:bodyPr/>
                    <a:lstStyle/>
                    <a:p>
                      <a:pPr>
                        <a:spcAft>
                          <a:spcPts val="0"/>
                        </a:spcAft>
                      </a:pPr>
                      <a:r>
                        <a:rPr lang="it-IT" sz="1400" dirty="0"/>
                        <a:t>ESTENSIONE DAL BASSO</a:t>
                      </a:r>
                    </a:p>
                    <a:p>
                      <a:pPr>
                        <a:spcAft>
                          <a:spcPts val="0"/>
                        </a:spcAft>
                      </a:pPr>
                      <a:r>
                        <a:rPr lang="it-IT" sz="1400" dirty="0" smtClean="0"/>
                        <a:t>5x</a:t>
                      </a:r>
                    </a:p>
                    <a:p>
                      <a:pPr>
                        <a:spcAft>
                          <a:spcPts val="0"/>
                        </a:spcAft>
                      </a:pPr>
                      <a:endParaRPr lang="it-IT" sz="1400" dirty="0" smtClean="0">
                        <a:latin typeface="Trebuchet MS"/>
                        <a:ea typeface="Trebuchet MS"/>
                        <a:cs typeface="Times New Roman"/>
                      </a:endParaRPr>
                    </a:p>
                    <a:p>
                      <a:pPr>
                        <a:spcAft>
                          <a:spcPts val="0"/>
                        </a:spcAft>
                      </a:pPr>
                      <a:endParaRPr lang="it-IT" sz="1400" dirty="0" smtClean="0">
                        <a:latin typeface="Trebuchet MS"/>
                        <a:ea typeface="Trebuchet MS"/>
                        <a:cs typeface="Times New Roman"/>
                      </a:endParaRPr>
                    </a:p>
                    <a:p>
                      <a:pPr>
                        <a:spcAft>
                          <a:spcPts val="0"/>
                        </a:spcAft>
                      </a:pPr>
                      <a:endParaRPr lang="it-IT" sz="1400" dirty="0" smtClean="0">
                        <a:latin typeface="Trebuchet MS"/>
                        <a:ea typeface="Trebuchet MS"/>
                        <a:cs typeface="Times New Roman"/>
                      </a:endParaRPr>
                    </a:p>
                    <a:p>
                      <a:pPr>
                        <a:spcAft>
                          <a:spcPts val="0"/>
                        </a:spcAft>
                      </a:pPr>
                      <a:endParaRPr lang="it-IT" sz="1400" dirty="0" smtClean="0">
                        <a:latin typeface="Trebuchet MS"/>
                        <a:ea typeface="Trebuchet MS"/>
                        <a:cs typeface="Times New Roman"/>
                      </a:endParaRPr>
                    </a:p>
                    <a:p>
                      <a:pPr>
                        <a:spcAft>
                          <a:spcPts val="0"/>
                        </a:spcAft>
                      </a:pPr>
                      <a:endParaRPr lang="it-IT" sz="1400" dirty="0" smtClean="0">
                        <a:latin typeface="Trebuchet MS"/>
                        <a:ea typeface="Trebuchet MS"/>
                        <a:cs typeface="Times New Roman"/>
                      </a:endParaRPr>
                    </a:p>
                    <a:p>
                      <a:pPr>
                        <a:spcAft>
                          <a:spcPts val="0"/>
                        </a:spcAft>
                      </a:pPr>
                      <a:r>
                        <a:rPr lang="it-IT" sz="1400" i="1" dirty="0" smtClean="0">
                          <a:latin typeface="Trebuchet MS"/>
                          <a:ea typeface="Trebuchet MS"/>
                          <a:cs typeface="Times New Roman"/>
                        </a:rPr>
                        <a:t>(gran</a:t>
                      </a:r>
                      <a:r>
                        <a:rPr lang="it-IT" sz="1400" i="1" baseline="0" dirty="0" smtClean="0">
                          <a:latin typeface="Trebuchet MS"/>
                          <a:ea typeface="Trebuchet MS"/>
                          <a:cs typeface="Times New Roman"/>
                        </a:rPr>
                        <a:t> dorsale, deltoide)</a:t>
                      </a:r>
                      <a:endParaRPr lang="it-IT" sz="1400" i="1" dirty="0">
                        <a:latin typeface="Trebuchet MS"/>
                        <a:ea typeface="Trebuchet MS"/>
                        <a:cs typeface="Times New Roman"/>
                      </a:endParaRPr>
                    </a:p>
                  </a:txBody>
                  <a:tcPr marL="38746" marR="38746" marT="0" marB="0"/>
                </a:tc>
                <a:tc>
                  <a:txBody>
                    <a:bodyPr/>
                    <a:lstStyle/>
                    <a:p>
                      <a:pPr>
                        <a:spcAft>
                          <a:spcPts val="0"/>
                        </a:spcAft>
                      </a:pPr>
                      <a:r>
                        <a:rPr lang="it-IT" sz="1400"/>
                        <a:t>Posizionare i piedi paralleli e bloccare l’elastico sotto di essi; portare in estensione le braccia fino ad arrivare all’altezza delle spalle.</a:t>
                      </a:r>
                      <a:endParaRPr lang="it-IT" sz="1400">
                        <a:latin typeface="Trebuchet MS"/>
                        <a:ea typeface="Trebuchet MS"/>
                        <a:cs typeface="Times New Roman"/>
                      </a:endParaRPr>
                    </a:p>
                  </a:txBody>
                  <a:tcPr marL="38746" marR="38746" marT="0" marB="0"/>
                </a:tc>
              </a:tr>
              <a:tr h="1757394">
                <a:tc>
                  <a:txBody>
                    <a:bodyPr/>
                    <a:lstStyle/>
                    <a:p>
                      <a:pPr>
                        <a:spcAft>
                          <a:spcPts val="0"/>
                        </a:spcAft>
                      </a:pPr>
                      <a:endParaRPr lang="it-IT" sz="600" dirty="0">
                        <a:latin typeface="Trebuchet MS"/>
                        <a:ea typeface="Trebuchet MS"/>
                        <a:cs typeface="Times New Roman"/>
                      </a:endParaRPr>
                    </a:p>
                  </a:txBody>
                  <a:tcPr marL="38746" marR="38746" marT="0" marB="0"/>
                </a:tc>
                <a:tc>
                  <a:txBody>
                    <a:bodyPr/>
                    <a:lstStyle/>
                    <a:p>
                      <a:pPr>
                        <a:spcAft>
                          <a:spcPts val="0"/>
                        </a:spcAft>
                      </a:pPr>
                      <a:r>
                        <a:rPr lang="it-IT" sz="1400" dirty="0"/>
                        <a:t>SIMULAZIONE </a:t>
                      </a:r>
                      <a:r>
                        <a:rPr lang="it-IT" sz="1400" dirty="0" err="1"/>
                        <a:t>DI</a:t>
                      </a:r>
                      <a:r>
                        <a:rPr lang="it-IT" sz="1400" dirty="0"/>
                        <a:t> TIRO</a:t>
                      </a:r>
                    </a:p>
                    <a:p>
                      <a:pPr>
                        <a:spcAft>
                          <a:spcPts val="0"/>
                        </a:spcAft>
                      </a:pPr>
                      <a:r>
                        <a:rPr lang="it-IT" sz="1400" dirty="0" smtClean="0"/>
                        <a:t>10x</a:t>
                      </a:r>
                    </a:p>
                    <a:p>
                      <a:pPr>
                        <a:spcAft>
                          <a:spcPts val="0"/>
                        </a:spcAft>
                      </a:pPr>
                      <a:endParaRPr lang="it-IT" sz="1400" dirty="0" smtClean="0">
                        <a:latin typeface="Trebuchet MS"/>
                        <a:ea typeface="Trebuchet MS"/>
                        <a:cs typeface="Times New Roman"/>
                      </a:endParaRPr>
                    </a:p>
                    <a:p>
                      <a:pPr>
                        <a:spcAft>
                          <a:spcPts val="0"/>
                        </a:spcAft>
                      </a:pPr>
                      <a:endParaRPr lang="it-IT" sz="1400" dirty="0" smtClean="0">
                        <a:latin typeface="Trebuchet MS"/>
                        <a:ea typeface="Trebuchet MS"/>
                        <a:cs typeface="Times New Roman"/>
                      </a:endParaRPr>
                    </a:p>
                    <a:p>
                      <a:pPr>
                        <a:spcAft>
                          <a:spcPts val="0"/>
                        </a:spcAft>
                      </a:pPr>
                      <a:endParaRPr lang="it-IT" sz="1400" dirty="0" smtClean="0">
                        <a:latin typeface="Trebuchet MS"/>
                        <a:ea typeface="Trebuchet MS"/>
                        <a:cs typeface="Times New Roman"/>
                      </a:endParaRPr>
                    </a:p>
                    <a:p>
                      <a:pPr>
                        <a:spcAft>
                          <a:spcPts val="0"/>
                        </a:spcAft>
                      </a:pPr>
                      <a:endParaRPr lang="it-IT" sz="1400" dirty="0" smtClean="0">
                        <a:latin typeface="Trebuchet MS"/>
                        <a:ea typeface="Trebuchet MS"/>
                        <a:cs typeface="Times New Roman"/>
                      </a:endParaRPr>
                    </a:p>
                    <a:p>
                      <a:pPr>
                        <a:spcAft>
                          <a:spcPts val="0"/>
                        </a:spcAft>
                      </a:pPr>
                      <a:endParaRPr lang="it-IT" sz="1400" dirty="0" smtClean="0">
                        <a:latin typeface="Trebuchet MS"/>
                        <a:ea typeface="Trebuchet MS"/>
                        <a:cs typeface="Times New Roman"/>
                      </a:endParaRPr>
                    </a:p>
                    <a:p>
                      <a:pPr>
                        <a:spcAft>
                          <a:spcPts val="0"/>
                        </a:spcAft>
                      </a:pPr>
                      <a:r>
                        <a:rPr lang="it-IT" sz="1400" i="1" dirty="0" smtClean="0">
                          <a:latin typeface="Trebuchet MS"/>
                          <a:ea typeface="Trebuchet MS"/>
                          <a:cs typeface="Times New Roman"/>
                        </a:rPr>
                        <a:t>(romboide,</a:t>
                      </a:r>
                      <a:r>
                        <a:rPr lang="it-IT" sz="1400" i="1" baseline="0" dirty="0" smtClean="0">
                          <a:latin typeface="Trebuchet MS"/>
                          <a:ea typeface="Trebuchet MS"/>
                          <a:cs typeface="Times New Roman"/>
                        </a:rPr>
                        <a:t> trapezio,deltoide, gran dorsale, bicipite, tricipite)</a:t>
                      </a:r>
                      <a:endParaRPr lang="it-IT" sz="1400" i="1" dirty="0">
                        <a:latin typeface="Trebuchet MS"/>
                        <a:ea typeface="Trebuchet MS"/>
                        <a:cs typeface="Times New Roman"/>
                      </a:endParaRPr>
                    </a:p>
                  </a:txBody>
                  <a:tcPr marL="38746" marR="38746" marT="0" marB="0"/>
                </a:tc>
                <a:tc>
                  <a:txBody>
                    <a:bodyPr/>
                    <a:lstStyle/>
                    <a:p>
                      <a:pPr>
                        <a:spcAft>
                          <a:spcPts val="0"/>
                        </a:spcAft>
                      </a:pPr>
                      <a:r>
                        <a:rPr lang="it-IT" sz="1400" dirty="0"/>
                        <a:t>Mettersi in posizione di tiro, bloccare un’estremità dell’elastico sotto il piede corrispondente al braccio dell’arco, afferrare l’elastico con la mano dell’arco mantenendolo in tensione, creare un asola e con la mano della corda simulare l’azione di tiro.</a:t>
                      </a:r>
                      <a:endParaRPr lang="it-IT" sz="1400" dirty="0">
                        <a:latin typeface="Trebuchet MS"/>
                        <a:ea typeface="Trebuchet MS"/>
                        <a:cs typeface="Times New Roman"/>
                      </a:endParaRPr>
                    </a:p>
                  </a:txBody>
                  <a:tcPr marL="38746" marR="38746" marT="0" marB="0"/>
                </a:tc>
              </a:tr>
            </a:tbl>
          </a:graphicData>
        </a:graphic>
      </p:graphicFrame>
      <p:pic>
        <p:nvPicPr>
          <p:cNvPr id="15361" name="Picture 1" descr="F:\FOTO TCL\IMG_3834.JPG"/>
          <p:cNvPicPr>
            <a:picLocks noChangeAspect="1" noChangeArrowheads="1"/>
          </p:cNvPicPr>
          <p:nvPr/>
        </p:nvPicPr>
        <p:blipFill>
          <a:blip r:embed="rId2" cstate="print"/>
          <a:srcRect l="10526" r="21053"/>
          <a:stretch>
            <a:fillRect/>
          </a:stretch>
        </p:blipFill>
        <p:spPr bwMode="auto">
          <a:xfrm rot="16200000">
            <a:off x="1198844" y="2087248"/>
            <a:ext cx="1214444" cy="1183304"/>
          </a:xfrm>
          <a:prstGeom prst="rect">
            <a:avLst/>
          </a:prstGeom>
          <a:noFill/>
        </p:spPr>
      </p:pic>
      <p:pic>
        <p:nvPicPr>
          <p:cNvPr id="15362" name="Picture 2" descr="F:\FOTO TCL\IMG_3836.JPG"/>
          <p:cNvPicPr>
            <a:picLocks noChangeAspect="1" noChangeArrowheads="1"/>
          </p:cNvPicPr>
          <p:nvPr/>
        </p:nvPicPr>
        <p:blipFill>
          <a:blip r:embed="rId3" cstate="print"/>
          <a:srcRect r="9527" b="14286"/>
          <a:stretch>
            <a:fillRect/>
          </a:stretch>
        </p:blipFill>
        <p:spPr bwMode="auto">
          <a:xfrm rot="16200000">
            <a:off x="1107281" y="4107637"/>
            <a:ext cx="1357274" cy="857256"/>
          </a:xfrm>
          <a:prstGeom prst="rect">
            <a:avLst/>
          </a:prstGeom>
          <a:noFill/>
        </p:spPr>
      </p:pic>
      <p:pic>
        <p:nvPicPr>
          <p:cNvPr id="7" name="Picture 7" descr="F:\FOTO TCL\IMG_3832.JPG"/>
          <p:cNvPicPr>
            <a:picLocks noChangeAspect="1" noChangeArrowheads="1"/>
          </p:cNvPicPr>
          <p:nvPr/>
        </p:nvPicPr>
        <p:blipFill>
          <a:blip r:embed="rId4" cstate="print"/>
          <a:srcRect l="36015" t="18006" r="23167"/>
          <a:stretch>
            <a:fillRect/>
          </a:stretch>
        </p:blipFill>
        <p:spPr bwMode="auto">
          <a:xfrm rot="16200000">
            <a:off x="1277490" y="294091"/>
            <a:ext cx="1214447" cy="1626351"/>
          </a:xfrm>
          <a:prstGeom prst="rect">
            <a:avLst/>
          </a:prstGeom>
          <a:noFill/>
        </p:spPr>
      </p:pic>
      <p:sp>
        <p:nvSpPr>
          <p:cNvPr id="6" name="Segnaposto piè di pagina 5"/>
          <p:cNvSpPr>
            <a:spLocks noGrp="1"/>
          </p:cNvSpPr>
          <p:nvPr>
            <p:ph type="ftr" sz="quarter" idx="11"/>
          </p:nvPr>
        </p:nvSpPr>
        <p:spPr/>
        <p:txBody>
          <a:bodyPr/>
          <a:lstStyle/>
          <a:p>
            <a:r>
              <a:rPr lang="it-IT" smtClean="0"/>
              <a:t>(ASD Villa Guidini) a cura di Busato G., Moretto G., Zugno R.</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2" y="0"/>
            <a:ext cx="9144000" cy="12858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6" name="Picture 1"/>
          <p:cNvPicPr>
            <a:picLocks noChangeAspect="1" noChangeArrowheads="1"/>
          </p:cNvPicPr>
          <p:nvPr/>
        </p:nvPicPr>
        <p:blipFill>
          <a:blip r:embed="rId2" cstate="print"/>
          <a:srcRect/>
          <a:stretch>
            <a:fillRect/>
          </a:stretch>
        </p:blipFill>
        <p:spPr bwMode="auto">
          <a:xfrm rot="5400000">
            <a:off x="132152" y="224982"/>
            <a:ext cx="1000133" cy="835873"/>
          </a:xfrm>
          <a:prstGeom prst="rect">
            <a:avLst/>
          </a:prstGeom>
          <a:noFill/>
          <a:ln w="9525">
            <a:noFill/>
            <a:miter lim="800000"/>
            <a:headEnd/>
            <a:tailEnd/>
          </a:ln>
        </p:spPr>
      </p:pic>
      <p:sp>
        <p:nvSpPr>
          <p:cNvPr id="2" name="Titolo 1"/>
          <p:cNvSpPr>
            <a:spLocks noGrp="1"/>
          </p:cNvSpPr>
          <p:nvPr>
            <p:ph type="title"/>
          </p:nvPr>
        </p:nvSpPr>
        <p:spPr>
          <a:xfrm>
            <a:off x="628680" y="71422"/>
            <a:ext cx="8229600" cy="1143000"/>
          </a:xfrm>
        </p:spPr>
        <p:txBody>
          <a:bodyPr/>
          <a:lstStyle/>
          <a:p>
            <a:r>
              <a:rPr lang="en-GB" dirty="0" smtClean="0"/>
              <a:t>STRETCHING </a:t>
            </a:r>
            <a:r>
              <a:rPr lang="en-GB" sz="3200" i="1" dirty="0" smtClean="0"/>
              <a:t>(</a:t>
            </a:r>
            <a:r>
              <a:rPr lang="en-GB" sz="3200" i="1" dirty="0" err="1" smtClean="0"/>
              <a:t>risc</a:t>
            </a:r>
            <a:r>
              <a:rPr lang="en-GB" sz="3200" i="1" dirty="0" smtClean="0"/>
              <a:t>. </a:t>
            </a:r>
            <a:r>
              <a:rPr lang="en-GB" sz="3200" i="1" dirty="0" err="1" smtClean="0"/>
              <a:t>Statico</a:t>
            </a:r>
            <a:r>
              <a:rPr lang="en-GB" sz="3200" i="1" dirty="0" smtClean="0"/>
              <a:t>)</a:t>
            </a:r>
            <a:endParaRPr lang="en-GB" sz="3200" i="1" dirty="0"/>
          </a:p>
        </p:txBody>
      </p:sp>
      <p:sp>
        <p:nvSpPr>
          <p:cNvPr id="4" name="CasellaDiTesto 3"/>
          <p:cNvSpPr txBox="1"/>
          <p:nvPr/>
        </p:nvSpPr>
        <p:spPr>
          <a:xfrm>
            <a:off x="142844" y="1285860"/>
            <a:ext cx="8643998" cy="5500726"/>
          </a:xfrm>
          <a:prstGeom prst="rect">
            <a:avLst/>
          </a:prstGeom>
          <a:noFill/>
        </p:spPr>
        <p:txBody>
          <a:bodyPr wrap="square" rtlCol="0">
            <a:spAutoFit/>
          </a:bodyPr>
          <a:lstStyle/>
          <a:p>
            <a:r>
              <a:rPr lang="it-IT" sz="1600" b="1" dirty="0"/>
              <a:t>STRETCHING</a:t>
            </a:r>
          </a:p>
          <a:p>
            <a:r>
              <a:rPr lang="it-IT" sz="1600" dirty="0"/>
              <a:t>Lo stretching è una disciplina di tipo statico dove la posizione di allungamento, raggiunta lentamente è mantenuta per un certo tempo. Lo stretching influenza la respirazione il rilassamento e la percezione del </a:t>
            </a:r>
            <a:r>
              <a:rPr lang="it-IT" sz="1600" dirty="0" smtClean="0"/>
              <a:t>corpo. Questa forma di allenamento privilegia l’elasticità muscolare e l’attenzione psicofisica ed è particolarmente adatta ad uno sport come il tiro con l’arco, in cui l’esattezza del gesto tecnico e le percezioni muscolari sono fondamentali.</a:t>
            </a:r>
            <a:endParaRPr lang="it-IT" sz="1600" dirty="0"/>
          </a:p>
          <a:p>
            <a:r>
              <a:rPr lang="it-IT" sz="1600" b="1" dirty="0" smtClean="0"/>
              <a:t>A CHI E’ RIVOLTO:</a:t>
            </a:r>
            <a:endParaRPr lang="it-IT" sz="1600" b="1" dirty="0"/>
          </a:p>
          <a:p>
            <a:r>
              <a:rPr lang="it-IT" sz="1600" dirty="0" smtClean="0"/>
              <a:t>Lo stretching è rivolto all’atleta che vuole evitare traumi, o per recuperare più velocemente dopo una seduta di allenamento.</a:t>
            </a:r>
          </a:p>
          <a:p>
            <a:r>
              <a:rPr lang="it-IT" sz="1600" b="1" dirty="0" smtClean="0"/>
              <a:t>IN CHE MODO AGISCE BENEFICAMENTE:</a:t>
            </a:r>
          </a:p>
          <a:p>
            <a:pPr>
              <a:buFont typeface="Arial" pitchFamily="34" charset="0"/>
              <a:buChar char="•"/>
            </a:pPr>
            <a:r>
              <a:rPr lang="it-IT" sz="1600" dirty="0" smtClean="0"/>
              <a:t>Migliorando la mobilità articolare. Lo stretching infatti, stimola le ghiandole sinoviali, nel produrre liquido sinoviale contenuto in una capsula che protegge le articolazioni, facilitando quindi lo scorrimento delle ossa.</a:t>
            </a:r>
          </a:p>
          <a:p>
            <a:pPr>
              <a:buFont typeface="Arial" pitchFamily="34" charset="0"/>
              <a:buChar char="•"/>
            </a:pPr>
            <a:r>
              <a:rPr lang="it-IT" sz="1600" dirty="0" smtClean="0"/>
              <a:t>Migliorando e mantenendo elastici muscoli e tendini. In tal modo previene strappi, fratture e infortuni di vario genere.</a:t>
            </a:r>
          </a:p>
          <a:p>
            <a:pPr>
              <a:buFont typeface="Arial" pitchFamily="34" charset="0"/>
              <a:buChar char="•"/>
            </a:pPr>
            <a:r>
              <a:rPr lang="it-IT" sz="1600" dirty="0" smtClean="0"/>
              <a:t>Aumentando la capacità polmonare e migliorando la circolazione sanguigna.</a:t>
            </a:r>
          </a:p>
          <a:p>
            <a:r>
              <a:rPr lang="it-IT" sz="1600" b="1" dirty="0" smtClean="0"/>
              <a:t>COME FARLO:</a:t>
            </a:r>
          </a:p>
          <a:p>
            <a:pPr lvl="0"/>
            <a:r>
              <a:rPr lang="it-IT" sz="1600" dirty="0" smtClean="0"/>
              <a:t>Cercare i movimenti e le tensioni con naturalezza, assecondando sempre il vostro corpo,mai forzandolo; senza giungere alla soglia del dolore,occorre fermarsi non appena si avverte un leggero fastidio.</a:t>
            </a:r>
          </a:p>
          <a:p>
            <a:pPr lvl="0"/>
            <a:r>
              <a:rPr lang="it-IT" sz="1600" dirty="0" smtClean="0"/>
              <a:t>Mantenere la posizione e respirare lentamente.</a:t>
            </a:r>
          </a:p>
          <a:p>
            <a:pPr lvl="0"/>
            <a:r>
              <a:rPr lang="it-IT" sz="1600" dirty="0" smtClean="0"/>
              <a:t>Cercare di essere rilassati durante l’esecuzione degli esercizi.</a:t>
            </a:r>
            <a:endParaRPr lang="it-IT" sz="1600" dirty="0"/>
          </a:p>
        </p:txBody>
      </p:sp>
      <p:sp>
        <p:nvSpPr>
          <p:cNvPr id="7" name="Segnaposto piè di pagina 6"/>
          <p:cNvSpPr>
            <a:spLocks noGrp="1"/>
          </p:cNvSpPr>
          <p:nvPr>
            <p:ph type="ftr" sz="quarter" idx="11"/>
          </p:nvPr>
        </p:nvSpPr>
        <p:spPr/>
        <p:txBody>
          <a:bodyPr/>
          <a:lstStyle/>
          <a:p>
            <a:r>
              <a:rPr lang="it-IT" dirty="0" smtClean="0"/>
              <a:t>(ASD Villa </a:t>
            </a:r>
            <a:r>
              <a:rPr lang="it-IT" dirty="0" err="1" smtClean="0"/>
              <a:t>Guidini</a:t>
            </a:r>
            <a:r>
              <a:rPr lang="it-IT" dirty="0" smtClean="0"/>
              <a:t>) a cura di </a:t>
            </a:r>
            <a:r>
              <a:rPr lang="it-IT" dirty="0" err="1" smtClean="0"/>
              <a:t>Busato</a:t>
            </a:r>
            <a:r>
              <a:rPr lang="it-IT" dirty="0" smtClean="0"/>
              <a:t> G., Moretto G., </a:t>
            </a:r>
            <a:r>
              <a:rPr lang="it-IT" dirty="0" err="1" smtClean="0"/>
              <a:t>Zugno</a:t>
            </a:r>
            <a:r>
              <a:rPr lang="it-IT" dirty="0" smtClean="0"/>
              <a:t> R.</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57158" y="214290"/>
          <a:ext cx="8572559" cy="6822202"/>
        </p:xfrm>
        <a:graphic>
          <a:graphicData uri="http://schemas.openxmlformats.org/drawingml/2006/table">
            <a:tbl>
              <a:tblPr/>
              <a:tblGrid>
                <a:gridCol w="2857227"/>
                <a:gridCol w="2857227"/>
                <a:gridCol w="2858105"/>
              </a:tblGrid>
              <a:tr h="1300172">
                <a:tc>
                  <a:txBody>
                    <a:bodyPr/>
                    <a:lstStyle/>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a:latin typeface="Trebuchet MS"/>
                        <a:ea typeface="Trebuchet MS"/>
                        <a:cs typeface="Times New Roman"/>
                      </a:endParaRP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28575" cap="flat" cmpd="sng" algn="ctr">
                      <a:solidFill>
                        <a:srgbClr val="AC66BB"/>
                      </a:solidFill>
                      <a:prstDash val="solid"/>
                      <a:round/>
                      <a:headEnd type="none" w="med" len="med"/>
                      <a:tailEnd type="none" w="med" len="med"/>
                    </a:lnB>
                  </a:tcPr>
                </a:tc>
                <a:tc>
                  <a:txBody>
                    <a:bodyPr/>
                    <a:lstStyle/>
                    <a:p>
                      <a:pPr>
                        <a:lnSpc>
                          <a:spcPct val="115000"/>
                        </a:lnSpc>
                        <a:spcAft>
                          <a:spcPts val="0"/>
                        </a:spcAft>
                      </a:pPr>
                      <a:r>
                        <a:rPr lang="it-IT" sz="1400" dirty="0">
                          <a:latin typeface="Trebuchet MS"/>
                          <a:ea typeface="Times New Roman"/>
                          <a:cs typeface="Times New Roman"/>
                        </a:rPr>
                        <a:t>Mani sopra la testa, unire i gomiti e tirare la testa verso il basso, mantenendo le spalle naturalmente basse.</a:t>
                      </a:r>
                      <a:endParaRPr lang="it-IT" sz="1400" dirty="0">
                        <a:latin typeface="Trebuchet MS"/>
                        <a:ea typeface="Trebuchet MS"/>
                        <a:cs typeface="Times New Roman"/>
                      </a:endParaRP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28575" cap="flat" cmpd="sng" algn="ctr">
                      <a:solidFill>
                        <a:srgbClr val="AC66BB"/>
                      </a:solidFill>
                      <a:prstDash val="solid"/>
                      <a:round/>
                      <a:headEnd type="none" w="med" len="med"/>
                      <a:tailEnd type="none" w="med" len="med"/>
                    </a:lnB>
                  </a:tcPr>
                </a:tc>
                <a:tc>
                  <a:txBody>
                    <a:bodyPr/>
                    <a:lstStyle/>
                    <a:p>
                      <a:pPr>
                        <a:lnSpc>
                          <a:spcPct val="115000"/>
                        </a:lnSpc>
                        <a:spcAft>
                          <a:spcPts val="0"/>
                        </a:spcAft>
                      </a:pPr>
                      <a:r>
                        <a:rPr lang="it-IT" sz="1400" dirty="0">
                          <a:latin typeface="Trebuchet MS"/>
                          <a:ea typeface="Times New Roman"/>
                          <a:cs typeface="Times New Roman"/>
                        </a:rPr>
                        <a:t>Posteriori del </a:t>
                      </a:r>
                      <a:r>
                        <a:rPr lang="it-IT" sz="1400" dirty="0" err="1">
                          <a:latin typeface="Trebuchet MS"/>
                          <a:ea typeface="Times New Roman"/>
                          <a:cs typeface="Times New Roman"/>
                        </a:rPr>
                        <a:t>collo.Trapezio.</a:t>
                      </a:r>
                      <a:endParaRPr lang="it-IT" sz="1400" dirty="0">
                        <a:latin typeface="Trebuchet MS"/>
                        <a:ea typeface="Trebuchet MS"/>
                        <a:cs typeface="Times New Roman"/>
                      </a:endParaRP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28575" cap="flat" cmpd="sng" algn="ctr">
                      <a:solidFill>
                        <a:srgbClr val="AC66BB"/>
                      </a:solidFill>
                      <a:prstDash val="solid"/>
                      <a:round/>
                      <a:headEnd type="none" w="med" len="med"/>
                      <a:tailEnd type="none" w="med" len="med"/>
                    </a:lnB>
                  </a:tcPr>
                </a:tc>
              </a:tr>
              <a:tr h="1200158">
                <a:tc>
                  <a:txBody>
                    <a:bodyPr/>
                    <a:lstStyle/>
                    <a:p>
                      <a:pPr>
                        <a:lnSpc>
                          <a:spcPct val="115000"/>
                        </a:lnSpc>
                        <a:spcAft>
                          <a:spcPts val="0"/>
                        </a:spcAft>
                      </a:pPr>
                      <a:endParaRPr lang="it-IT" sz="800" dirty="0">
                        <a:latin typeface="Trebuchet MS"/>
                        <a:ea typeface="Trebuchet MS"/>
                        <a:cs typeface="Times New Roman"/>
                      </a:endParaRP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28575"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c>
                  <a:txBody>
                    <a:bodyPr/>
                    <a:lstStyle/>
                    <a:p>
                      <a:pPr>
                        <a:lnSpc>
                          <a:spcPct val="115000"/>
                        </a:lnSpc>
                        <a:spcAft>
                          <a:spcPts val="0"/>
                        </a:spcAft>
                      </a:pPr>
                      <a:r>
                        <a:rPr lang="it-IT" sz="1400" dirty="0">
                          <a:latin typeface="Trebuchet MS"/>
                          <a:ea typeface="Trebuchet MS"/>
                          <a:cs typeface="Times New Roman"/>
                        </a:rPr>
                        <a:t>Con una mano sulla testa, esercitare una trazione laterale portando la spalla opposta e il braccio verso il basso. Eseguire l’esercizio a </a:t>
                      </a:r>
                      <a:r>
                        <a:rPr lang="it-IT" sz="1400" dirty="0" err="1">
                          <a:latin typeface="Trebuchet MS"/>
                          <a:ea typeface="Trebuchet MS"/>
                          <a:cs typeface="Times New Roman"/>
                        </a:rPr>
                        <a:t>dx</a:t>
                      </a:r>
                      <a:r>
                        <a:rPr lang="it-IT" sz="1400" dirty="0">
                          <a:latin typeface="Trebuchet MS"/>
                          <a:ea typeface="Trebuchet MS"/>
                          <a:cs typeface="Times New Roman"/>
                        </a:rPr>
                        <a:t> e a </a:t>
                      </a:r>
                      <a:r>
                        <a:rPr lang="it-IT" sz="1400" dirty="0" err="1">
                          <a:latin typeface="Trebuchet MS"/>
                          <a:ea typeface="Trebuchet MS"/>
                          <a:cs typeface="Times New Roman"/>
                        </a:rPr>
                        <a:t>sx</a:t>
                      </a:r>
                      <a:r>
                        <a:rPr lang="it-IT" sz="1400" dirty="0">
                          <a:latin typeface="Trebuchet MS"/>
                          <a:ea typeface="Trebuchet MS"/>
                          <a:cs typeface="Times New Roman"/>
                        </a:rPr>
                        <a:t>.</a:t>
                      </a: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28575"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c>
                  <a:txBody>
                    <a:bodyPr/>
                    <a:lstStyle/>
                    <a:p>
                      <a:pPr>
                        <a:lnSpc>
                          <a:spcPct val="115000"/>
                        </a:lnSpc>
                        <a:spcAft>
                          <a:spcPts val="0"/>
                        </a:spcAft>
                      </a:pPr>
                      <a:r>
                        <a:rPr lang="it-IT" sz="1400" dirty="0">
                          <a:latin typeface="Trebuchet MS"/>
                          <a:ea typeface="Trebuchet MS"/>
                          <a:cs typeface="Times New Roman"/>
                        </a:rPr>
                        <a:t>Muscoli laterali del </a:t>
                      </a:r>
                      <a:r>
                        <a:rPr lang="it-IT" sz="1400" dirty="0" smtClean="0">
                          <a:latin typeface="Trebuchet MS"/>
                          <a:ea typeface="Trebuchet MS"/>
                          <a:cs typeface="Times New Roman"/>
                        </a:rPr>
                        <a:t>collo</a:t>
                      </a:r>
                      <a:r>
                        <a:rPr lang="it-IT" sz="1400" dirty="0">
                          <a:latin typeface="Trebuchet MS"/>
                          <a:ea typeface="Trebuchet MS"/>
                          <a:cs typeface="Times New Roman"/>
                        </a:rPr>
                        <a:t>.</a:t>
                      </a: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28575"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r>
              <a:tr h="1300172">
                <a:tc>
                  <a:txBody>
                    <a:bodyPr/>
                    <a:lstStyle/>
                    <a:p>
                      <a:pPr>
                        <a:lnSpc>
                          <a:spcPct val="115000"/>
                        </a:lnSpc>
                        <a:spcAft>
                          <a:spcPts val="0"/>
                        </a:spcAft>
                      </a:pPr>
                      <a:endParaRPr lang="it-IT" sz="800" dirty="0">
                        <a:latin typeface="Trebuchet MS"/>
                        <a:ea typeface="Trebuchet MS"/>
                        <a:cs typeface="Times New Roman"/>
                      </a:endParaRP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c>
                  <a:txBody>
                    <a:bodyPr/>
                    <a:lstStyle/>
                    <a:p>
                      <a:pPr>
                        <a:lnSpc>
                          <a:spcPct val="115000"/>
                        </a:lnSpc>
                        <a:spcAft>
                          <a:spcPts val="0"/>
                        </a:spcAft>
                      </a:pPr>
                      <a:r>
                        <a:rPr lang="it-IT" sz="1400" dirty="0">
                          <a:latin typeface="Trebuchet MS"/>
                          <a:ea typeface="Trebuchet MS"/>
                          <a:cs typeface="Times New Roman"/>
                        </a:rPr>
                        <a:t>Portare le braccia in alto con i palmi a contatto ed allungatele verso l’alto e leggermente all’indietro.</a:t>
                      </a: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c>
                  <a:txBody>
                    <a:bodyPr/>
                    <a:lstStyle/>
                    <a:p>
                      <a:pPr>
                        <a:lnSpc>
                          <a:spcPct val="115000"/>
                        </a:lnSpc>
                        <a:spcAft>
                          <a:spcPts val="0"/>
                        </a:spcAft>
                      </a:pPr>
                      <a:r>
                        <a:rPr lang="it-IT" sz="1400" dirty="0">
                          <a:latin typeface="Trebuchet MS"/>
                          <a:ea typeface="Trebuchet MS"/>
                          <a:cs typeface="Times New Roman"/>
                        </a:rPr>
                        <a:t>Muscolo </a:t>
                      </a:r>
                      <a:r>
                        <a:rPr lang="it-IT" sz="1400" dirty="0" err="1">
                          <a:latin typeface="Trebuchet MS"/>
                          <a:ea typeface="Trebuchet MS"/>
                          <a:cs typeface="Times New Roman"/>
                        </a:rPr>
                        <a:t>trapezio.Deltoide</a:t>
                      </a:r>
                      <a:r>
                        <a:rPr lang="it-IT" sz="1400" dirty="0">
                          <a:latin typeface="Trebuchet MS"/>
                          <a:ea typeface="Trebuchet MS"/>
                          <a:cs typeface="Times New Roman"/>
                        </a:rPr>
                        <a:t>.</a:t>
                      </a: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r>
              <a:tr h="650086">
                <a:tc>
                  <a:txBody>
                    <a:bodyPr/>
                    <a:lstStyle/>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smtClean="0">
                        <a:latin typeface="Trebuchet MS"/>
                        <a:ea typeface="Trebuchet MS"/>
                        <a:cs typeface="Times New Roman"/>
                      </a:endParaRPr>
                    </a:p>
                    <a:p>
                      <a:pPr>
                        <a:lnSpc>
                          <a:spcPct val="115000"/>
                        </a:lnSpc>
                        <a:spcAft>
                          <a:spcPts val="0"/>
                        </a:spcAft>
                      </a:pPr>
                      <a:endParaRPr lang="it-IT" sz="800" dirty="0">
                        <a:latin typeface="Trebuchet MS"/>
                        <a:ea typeface="Trebuchet MS"/>
                        <a:cs typeface="Times New Roman"/>
                      </a:endParaRP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c>
                  <a:txBody>
                    <a:bodyPr/>
                    <a:lstStyle/>
                    <a:p>
                      <a:pPr>
                        <a:lnSpc>
                          <a:spcPct val="115000"/>
                        </a:lnSpc>
                        <a:spcAft>
                          <a:spcPts val="0"/>
                        </a:spcAft>
                      </a:pPr>
                      <a:r>
                        <a:rPr lang="it-IT" sz="1400" dirty="0">
                          <a:latin typeface="Trebuchet MS"/>
                          <a:ea typeface="Trebuchet MS"/>
                          <a:cs typeface="Times New Roman"/>
                        </a:rPr>
                        <a:t>Tirare dolcemente il gomito verso la spalla opposta.</a:t>
                      </a: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c>
                  <a:txBody>
                    <a:bodyPr/>
                    <a:lstStyle/>
                    <a:p>
                      <a:pPr>
                        <a:lnSpc>
                          <a:spcPct val="115000"/>
                        </a:lnSpc>
                        <a:spcAft>
                          <a:spcPts val="0"/>
                        </a:spcAft>
                      </a:pPr>
                      <a:r>
                        <a:rPr lang="it-IT" sz="1400" dirty="0">
                          <a:latin typeface="Trebuchet MS"/>
                          <a:ea typeface="Trebuchet MS"/>
                          <a:cs typeface="Times New Roman"/>
                        </a:rPr>
                        <a:t>Deltoide.</a:t>
                      </a: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EAD9EE"/>
                    </a:solidFill>
                  </a:tcPr>
                </a:tc>
              </a:tr>
              <a:tr h="1625215">
                <a:tc>
                  <a:txBody>
                    <a:bodyPr/>
                    <a:lstStyle/>
                    <a:p>
                      <a:pPr>
                        <a:lnSpc>
                          <a:spcPct val="115000"/>
                        </a:lnSpc>
                        <a:spcAft>
                          <a:spcPts val="0"/>
                        </a:spcAft>
                      </a:pPr>
                      <a:endParaRPr lang="it-IT" sz="800" dirty="0">
                        <a:latin typeface="Trebuchet MS"/>
                        <a:ea typeface="Trebuchet MS"/>
                        <a:cs typeface="Times New Roman"/>
                      </a:endParaRP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c>
                  <a:txBody>
                    <a:bodyPr/>
                    <a:lstStyle/>
                    <a:p>
                      <a:pPr>
                        <a:lnSpc>
                          <a:spcPct val="115000"/>
                        </a:lnSpc>
                        <a:spcAft>
                          <a:spcPts val="0"/>
                        </a:spcAft>
                      </a:pPr>
                      <a:r>
                        <a:rPr lang="it-IT" sz="1400">
                          <a:latin typeface="Trebuchet MS"/>
                          <a:ea typeface="Trebuchet MS"/>
                          <a:cs typeface="Times New Roman"/>
                        </a:rPr>
                        <a:t>Con un braccio in alto dietro alla testa afferrate il gomito con la mano.Tirate lentamente e lievemente il gomito dietro alla testa.</a:t>
                      </a: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c>
                  <a:txBody>
                    <a:bodyPr/>
                    <a:lstStyle/>
                    <a:p>
                      <a:pPr>
                        <a:lnSpc>
                          <a:spcPct val="115000"/>
                        </a:lnSpc>
                        <a:spcAft>
                          <a:spcPts val="0"/>
                        </a:spcAft>
                      </a:pPr>
                      <a:r>
                        <a:rPr lang="it-IT" sz="1400" dirty="0">
                          <a:latin typeface="Trebuchet MS"/>
                          <a:ea typeface="Trebuchet MS"/>
                          <a:cs typeface="Times New Roman"/>
                        </a:rPr>
                        <a:t>Gran dorsale.</a:t>
                      </a:r>
                    </a:p>
                  </a:txBody>
                  <a:tcPr marL="48190" marR="48190" marT="0" marB="0">
                    <a:lnL w="12700" cap="flat" cmpd="sng" algn="ctr">
                      <a:solidFill>
                        <a:srgbClr val="AC66BB"/>
                      </a:solidFill>
                      <a:prstDash val="solid"/>
                      <a:round/>
                      <a:headEnd type="none" w="med" len="med"/>
                      <a:tailEnd type="none" w="med" len="med"/>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r>
            </a:tbl>
          </a:graphicData>
        </a:graphic>
      </p:graphicFrame>
      <p:pic>
        <p:nvPicPr>
          <p:cNvPr id="17410" name="Picture 2" descr="F:\FOTO TCL\IMG_3837.JPG"/>
          <p:cNvPicPr>
            <a:picLocks noChangeAspect="1" noChangeArrowheads="1"/>
          </p:cNvPicPr>
          <p:nvPr/>
        </p:nvPicPr>
        <p:blipFill>
          <a:blip r:embed="rId2" cstate="print"/>
          <a:srcRect l="29751" t="13154" r="8768"/>
          <a:stretch>
            <a:fillRect/>
          </a:stretch>
        </p:blipFill>
        <p:spPr bwMode="auto">
          <a:xfrm rot="16200000">
            <a:off x="1159119" y="2802201"/>
            <a:ext cx="1160697" cy="1093031"/>
          </a:xfrm>
          <a:prstGeom prst="rect">
            <a:avLst/>
          </a:prstGeom>
          <a:noFill/>
        </p:spPr>
      </p:pic>
      <p:pic>
        <p:nvPicPr>
          <p:cNvPr id="17411" name="Picture 3" descr="F:\FOTO TCL\IMG_3838.JPG"/>
          <p:cNvPicPr>
            <a:picLocks noChangeAspect="1" noChangeArrowheads="1"/>
          </p:cNvPicPr>
          <p:nvPr/>
        </p:nvPicPr>
        <p:blipFill>
          <a:blip r:embed="rId3" cstate="print"/>
          <a:srcRect l="26640" t="12422" r="23917" b="19119"/>
          <a:stretch>
            <a:fillRect/>
          </a:stretch>
        </p:blipFill>
        <p:spPr bwMode="auto">
          <a:xfrm rot="16200000">
            <a:off x="1093520" y="4121399"/>
            <a:ext cx="1285884" cy="1186971"/>
          </a:xfrm>
          <a:prstGeom prst="rect">
            <a:avLst/>
          </a:prstGeom>
          <a:noFill/>
        </p:spPr>
      </p:pic>
      <p:pic>
        <p:nvPicPr>
          <p:cNvPr id="8" name="Picture 4" descr="F:\FOTO TCL\IMG_3839.JPG"/>
          <p:cNvPicPr>
            <a:picLocks noChangeAspect="1" noChangeArrowheads="1"/>
          </p:cNvPicPr>
          <p:nvPr/>
        </p:nvPicPr>
        <p:blipFill>
          <a:blip r:embed="rId4" cstate="print"/>
          <a:srcRect l="41024" t="12821" r="17951" b="20513"/>
          <a:stretch>
            <a:fillRect/>
          </a:stretch>
        </p:blipFill>
        <p:spPr bwMode="auto">
          <a:xfrm rot="16200000">
            <a:off x="1166790" y="5453078"/>
            <a:ext cx="1143006" cy="1238258"/>
          </a:xfrm>
          <a:prstGeom prst="rect">
            <a:avLst/>
          </a:prstGeom>
          <a:noFill/>
        </p:spPr>
      </p:pic>
      <p:pic>
        <p:nvPicPr>
          <p:cNvPr id="17414" name="Picture 6" descr="F:\FOTO TCL\IMG_3845.JPG"/>
          <p:cNvPicPr>
            <a:picLocks noChangeAspect="1" noChangeArrowheads="1"/>
          </p:cNvPicPr>
          <p:nvPr/>
        </p:nvPicPr>
        <p:blipFill>
          <a:blip r:embed="rId5" cstate="print"/>
          <a:srcRect l="23973" r="17544" b="12275"/>
          <a:stretch>
            <a:fillRect/>
          </a:stretch>
        </p:blipFill>
        <p:spPr bwMode="auto">
          <a:xfrm rot="16200000">
            <a:off x="1214413" y="1571611"/>
            <a:ext cx="1071569" cy="1071571"/>
          </a:xfrm>
          <a:prstGeom prst="rect">
            <a:avLst/>
          </a:prstGeom>
          <a:noFill/>
        </p:spPr>
      </p:pic>
      <p:pic>
        <p:nvPicPr>
          <p:cNvPr id="17415" name="Picture 7" descr="F:\FOTO TCL\IMG_3846.JPG"/>
          <p:cNvPicPr>
            <a:picLocks noChangeAspect="1" noChangeArrowheads="1"/>
          </p:cNvPicPr>
          <p:nvPr/>
        </p:nvPicPr>
        <p:blipFill>
          <a:blip r:embed="rId6" cstate="print"/>
          <a:srcRect l="18115" t="20653" r="16667" b="7606"/>
          <a:stretch>
            <a:fillRect/>
          </a:stretch>
        </p:blipFill>
        <p:spPr bwMode="auto">
          <a:xfrm rot="16200000">
            <a:off x="1214413" y="500043"/>
            <a:ext cx="1071570" cy="785816"/>
          </a:xfrm>
          <a:prstGeom prst="rect">
            <a:avLst/>
          </a:prstGeom>
          <a:noFill/>
        </p:spPr>
      </p:pic>
      <p:sp>
        <p:nvSpPr>
          <p:cNvPr id="9" name="Segnaposto piè di pagina 8"/>
          <p:cNvSpPr>
            <a:spLocks noGrp="1"/>
          </p:cNvSpPr>
          <p:nvPr>
            <p:ph type="ftr" sz="quarter" idx="11"/>
          </p:nvPr>
        </p:nvSpPr>
        <p:spPr/>
        <p:txBody>
          <a:bodyPr/>
          <a:lstStyle/>
          <a:p>
            <a:r>
              <a:rPr lang="it-IT" smtClean="0"/>
              <a:t>(ASD Villa Guidini) a cura di Busato G., Moretto G., Zugno R.</a:t>
            </a: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1425</Words>
  <Application>Microsoft Office PowerPoint</Application>
  <PresentationFormat>Presentazione su schermo (4:3)</PresentationFormat>
  <Paragraphs>224</Paragraphs>
  <Slides>10</Slides>
  <Notes>2</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CORSO  BASE DI TIRO CON L’ARCO</vt:lpstr>
      <vt:lpstr>FISICA DEL TIRO</vt:lpstr>
      <vt:lpstr>RESPIRAZIONE</vt:lpstr>
      <vt:lpstr>Diapositiva 4</vt:lpstr>
      <vt:lpstr>RISCALDAMENTO DINAMICO</vt:lpstr>
      <vt:lpstr>Diapositiva 6</vt:lpstr>
      <vt:lpstr>Diapositiva 7</vt:lpstr>
      <vt:lpstr>STRETCHING (risc. Statico)</vt:lpstr>
      <vt:lpstr>Diapositiva 9</vt:lpstr>
      <vt:lpstr>Diapositiva 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Riscaldamento Dinamico</dc:title>
  <dc:creator>Roberto</dc:creator>
  <cp:lastModifiedBy>Utente</cp:lastModifiedBy>
  <cp:revision>29</cp:revision>
  <dcterms:created xsi:type="dcterms:W3CDTF">2009-06-16T18:53:09Z</dcterms:created>
  <dcterms:modified xsi:type="dcterms:W3CDTF">2017-09-05T15:57:02Z</dcterms:modified>
</cp:coreProperties>
</file>